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77" r:id="rId14"/>
    <p:sldId id="269" r:id="rId15"/>
    <p:sldId id="270" r:id="rId16"/>
    <p:sldId id="271" r:id="rId17"/>
    <p:sldId id="278" r:id="rId18"/>
    <p:sldId id="272" r:id="rId19"/>
    <p:sldId id="273" r:id="rId20"/>
    <p:sldId id="274" r:id="rId21"/>
    <p:sldId id="279" r:id="rId22"/>
    <p:sldId id="280" r:id="rId23"/>
    <p:sldId id="275"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5" autoAdjust="0"/>
    <p:restoredTop sz="94660"/>
  </p:normalViewPr>
  <p:slideViewPr>
    <p:cSldViewPr snapToGrid="0">
      <p:cViewPr>
        <p:scale>
          <a:sx n="66" d="100"/>
          <a:sy n="66" d="100"/>
        </p:scale>
        <p:origin x="450"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7416DF5-E83A-41BD-B13B-15C806858F7D}"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7248312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416DF5-E83A-41BD-B13B-15C806858F7D}"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2148151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416DF5-E83A-41BD-B13B-15C806858F7D}"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1096350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7416DF5-E83A-41BD-B13B-15C806858F7D}"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3327564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7416DF5-E83A-41BD-B13B-15C806858F7D}" type="datetimeFigureOut">
              <a:rPr lang="en-US" smtClean="0"/>
              <a:t>10/24/2023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387565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7416DF5-E83A-41BD-B13B-15C806858F7D}" type="datetimeFigureOut">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2768137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7416DF5-E83A-41BD-B13B-15C806858F7D}" type="datetimeFigureOut">
              <a:rPr lang="en-US" smtClean="0"/>
              <a:t>10/24/2023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534881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7416DF5-E83A-41BD-B13B-15C806858F7D}" type="datetimeFigureOut">
              <a:rPr lang="en-US" smtClean="0"/>
              <a:t>10/24/2023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229704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416DF5-E83A-41BD-B13B-15C806858F7D}" type="datetimeFigureOut">
              <a:rPr lang="en-US" smtClean="0"/>
              <a:t>10/24/2023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2644434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7416DF5-E83A-41BD-B13B-15C806858F7D}" type="datetimeFigureOut">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443907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7416DF5-E83A-41BD-B13B-15C806858F7D}" type="datetimeFigureOut">
              <a:rPr lang="en-US" smtClean="0"/>
              <a:t>10/24/2023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F46FDC-4F23-490D-8592-D8D27BB4662E}" type="slidenum">
              <a:rPr lang="en-US" smtClean="0"/>
              <a:t>‹#›</a:t>
            </a:fld>
            <a:endParaRPr lang="en-US"/>
          </a:p>
        </p:txBody>
      </p:sp>
    </p:spTree>
    <p:extLst>
      <p:ext uri="{BB962C8B-B14F-4D97-AF65-F5344CB8AC3E}">
        <p14:creationId xmlns:p14="http://schemas.microsoft.com/office/powerpoint/2010/main" val="2828847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416DF5-E83A-41BD-B13B-15C806858F7D}" type="datetimeFigureOut">
              <a:rPr lang="en-US" smtClean="0"/>
              <a:t>10/24/2023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F46FDC-4F23-490D-8592-D8D27BB4662E}" type="slidenum">
              <a:rPr lang="en-US" smtClean="0"/>
              <a:t>‹#›</a:t>
            </a:fld>
            <a:endParaRPr lang="en-US"/>
          </a:p>
        </p:txBody>
      </p:sp>
    </p:spTree>
    <p:extLst>
      <p:ext uri="{BB962C8B-B14F-4D97-AF65-F5344CB8AC3E}">
        <p14:creationId xmlns:p14="http://schemas.microsoft.com/office/powerpoint/2010/main" val="1668203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jpg"/><Relationship Id="rId12" Type="http://schemas.openxmlformats.org/officeDocument/2006/relationships/image" Target="../media/image11.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jp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eg"/></Relationships>
</file>

<file path=ppt/slides/_rels/slide10.xml.rels><?xml version="1.0" encoding="UTF-8" standalone="yes"?>
<Relationships xmlns="http://schemas.openxmlformats.org/package/2006/relationships"><Relationship Id="rId3" Type="http://schemas.openxmlformats.org/officeDocument/2006/relationships/image" Target="../media/image43.jpg"/><Relationship Id="rId7"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20.jpeg"/><Relationship Id="rId4" Type="http://schemas.openxmlformats.org/officeDocument/2006/relationships/image" Target="../media/image44.jp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wmf"/><Relationship Id="rId4" Type="http://schemas.openxmlformats.org/officeDocument/2006/relationships/oleObject" Target="../embeddings/oleObject2.bin"/></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13.xml.rels><?xml version="1.0" encoding="UTF-8" standalone="yes"?>
<Relationships xmlns="http://schemas.openxmlformats.org/package/2006/relationships"><Relationship Id="rId8" Type="http://schemas.openxmlformats.org/officeDocument/2006/relationships/image" Target="../media/image58.jpg"/><Relationship Id="rId13" Type="http://schemas.openxmlformats.org/officeDocument/2006/relationships/image" Target="../media/image45.jpg"/><Relationship Id="rId3" Type="http://schemas.openxmlformats.org/officeDocument/2006/relationships/image" Target="../media/image53.jpg"/><Relationship Id="rId7" Type="http://schemas.openxmlformats.org/officeDocument/2006/relationships/image" Target="../media/image57.jpg"/><Relationship Id="rId12" Type="http://schemas.openxmlformats.org/officeDocument/2006/relationships/image" Target="../media/image62.jpg"/><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56.jp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jpg"/><Relationship Id="rId4" Type="http://schemas.openxmlformats.org/officeDocument/2006/relationships/image" Target="../media/image54.jpg"/><Relationship Id="rId9" Type="http://schemas.openxmlformats.org/officeDocument/2006/relationships/image" Target="../media/image59.png"/><Relationship Id="rId1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5.xml.rels><?xml version="1.0" encoding="UTF-8" standalone="yes"?>
<Relationships xmlns="http://schemas.openxmlformats.org/package/2006/relationships"><Relationship Id="rId8" Type="http://schemas.openxmlformats.org/officeDocument/2006/relationships/image" Target="../media/image72.jpg"/><Relationship Id="rId13" Type="http://schemas.openxmlformats.org/officeDocument/2006/relationships/image" Target="../media/image77.jpg"/><Relationship Id="rId3" Type="http://schemas.openxmlformats.org/officeDocument/2006/relationships/image" Target="../media/image67.jpg"/><Relationship Id="rId7" Type="http://schemas.openxmlformats.org/officeDocument/2006/relationships/image" Target="../media/image71.png"/><Relationship Id="rId12" Type="http://schemas.openxmlformats.org/officeDocument/2006/relationships/image" Target="../media/image76.jpg"/><Relationship Id="rId17" Type="http://schemas.openxmlformats.org/officeDocument/2006/relationships/image" Target="../media/image81.jpeg"/><Relationship Id="rId2" Type="http://schemas.openxmlformats.org/officeDocument/2006/relationships/image" Target="../media/image65.png"/><Relationship Id="rId16" Type="http://schemas.openxmlformats.org/officeDocument/2006/relationships/image" Target="../media/image80.jpeg"/><Relationship Id="rId1" Type="http://schemas.openxmlformats.org/officeDocument/2006/relationships/slideLayout" Target="../slideLayouts/slideLayout2.xml"/><Relationship Id="rId6" Type="http://schemas.openxmlformats.org/officeDocument/2006/relationships/image" Target="../media/image70.jpg"/><Relationship Id="rId11" Type="http://schemas.openxmlformats.org/officeDocument/2006/relationships/image" Target="../media/image75.jpg"/><Relationship Id="rId5" Type="http://schemas.openxmlformats.org/officeDocument/2006/relationships/image" Target="../media/image69.jpg"/><Relationship Id="rId15" Type="http://schemas.openxmlformats.org/officeDocument/2006/relationships/image" Target="../media/image79.jpg"/><Relationship Id="rId10" Type="http://schemas.openxmlformats.org/officeDocument/2006/relationships/image" Target="../media/image74.jpg"/><Relationship Id="rId4" Type="http://schemas.openxmlformats.org/officeDocument/2006/relationships/image" Target="../media/image68.jpg"/><Relationship Id="rId9" Type="http://schemas.openxmlformats.org/officeDocument/2006/relationships/image" Target="../media/image73.jpg"/><Relationship Id="rId14" Type="http://schemas.openxmlformats.org/officeDocument/2006/relationships/image" Target="../media/image78.jpg"/></Relationships>
</file>

<file path=ppt/slides/_rels/slide1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6.png"/><Relationship Id="rId7" Type="http://schemas.openxmlformats.org/officeDocument/2006/relationships/image" Target="../media/image85.jp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84.jpg"/><Relationship Id="rId11" Type="http://schemas.openxmlformats.org/officeDocument/2006/relationships/image" Target="../media/image89.jpg"/><Relationship Id="rId5" Type="http://schemas.openxmlformats.org/officeDocument/2006/relationships/image" Target="../media/image83.jpeg"/><Relationship Id="rId10" Type="http://schemas.openxmlformats.org/officeDocument/2006/relationships/image" Target="../media/image88.png"/><Relationship Id="rId4" Type="http://schemas.openxmlformats.org/officeDocument/2006/relationships/image" Target="../media/image82.jpeg"/><Relationship Id="rId9" Type="http://schemas.openxmlformats.org/officeDocument/2006/relationships/image" Target="../media/image87.jpeg"/></Relationships>
</file>

<file path=ppt/slides/_rels/slide17.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jpg"/><Relationship Id="rId1" Type="http://schemas.openxmlformats.org/officeDocument/2006/relationships/slideLayout" Target="../slideLayouts/slideLayout2.xml"/><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92.jpg"/><Relationship Id="rId9" Type="http://schemas.openxmlformats.org/officeDocument/2006/relationships/image" Target="../media/image96.jpg"/></Relationships>
</file>

<file path=ppt/slides/_rels/slide1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png"/></Relationships>
</file>

<file path=ppt/slides/_rels/slide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4.png"/><Relationship Id="rId7"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0.jpeg"/></Relationships>
</file>

<file path=ppt/slides/_rels/slide21.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9" Type="http://schemas.openxmlformats.org/officeDocument/2006/relationships/image" Target="../media/image114.jpg"/></Relationships>
</file>

<file path=ppt/slides/_rels/slide22.xml.rels><?xml version="1.0" encoding="UTF-8" standalone="yes"?>
<Relationships xmlns="http://schemas.openxmlformats.org/package/2006/relationships"><Relationship Id="rId3" Type="http://schemas.openxmlformats.org/officeDocument/2006/relationships/image" Target="../media/image116.jpeg"/><Relationship Id="rId7" Type="http://schemas.openxmlformats.org/officeDocument/2006/relationships/image" Target="../media/image120.png"/><Relationship Id="rId2" Type="http://schemas.openxmlformats.org/officeDocument/2006/relationships/image" Target="../media/image115.jpe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jpg"/></Relationships>
</file>

<file path=ppt/slides/_rels/slide23.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1.jp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03.png"/><Relationship Id="rId4" Type="http://schemas.openxmlformats.org/officeDocument/2006/relationships/image" Target="../media/image123.jpg"/></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7" Type="http://schemas.openxmlformats.org/officeDocument/2006/relationships/image" Target="../media/image129.jpg"/><Relationship Id="rId2" Type="http://schemas.openxmlformats.org/officeDocument/2006/relationships/image" Target="../media/image125.png"/><Relationship Id="rId1" Type="http://schemas.openxmlformats.org/officeDocument/2006/relationships/slideLayout" Target="../slideLayouts/slideLayout2.xml"/><Relationship Id="rId6" Type="http://schemas.openxmlformats.org/officeDocument/2006/relationships/image" Target="../media/image128.jpg"/><Relationship Id="rId5" Type="http://schemas.openxmlformats.org/officeDocument/2006/relationships/image" Target="../media/image127.jpg"/><Relationship Id="rId4" Type="http://schemas.openxmlformats.org/officeDocument/2006/relationships/image" Target="../media/image126.jpg"/></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jpg"/><Relationship Id="rId7" Type="http://schemas.openxmlformats.org/officeDocument/2006/relationships/image" Target="../media/image23.png"/><Relationship Id="rId12" Type="http://schemas.openxmlformats.org/officeDocument/2006/relationships/image" Target="../media/image28.jp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g"/><Relationship Id="rId11" Type="http://schemas.openxmlformats.org/officeDocument/2006/relationships/image" Target="../media/image27.jp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jpeg"/><Relationship Id="rId9" Type="http://schemas.openxmlformats.org/officeDocument/2006/relationships/image" Target="../media/image25.jp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8998972" y="5583650"/>
            <a:ext cx="2691280" cy="12440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2" name="TextBox 1"/>
          <p:cNvSpPr txBox="1"/>
          <p:nvPr/>
        </p:nvSpPr>
        <p:spPr>
          <a:xfrm>
            <a:off x="376518" y="1639114"/>
            <a:ext cx="2116285" cy="430887"/>
          </a:xfrm>
          <a:prstGeom prst="rect">
            <a:avLst/>
          </a:prstGeom>
          <a:noFill/>
        </p:spPr>
        <p:txBody>
          <a:bodyPr wrap="none" rtlCol="0">
            <a:spAutoFit/>
          </a:bodyPr>
          <a:lstStyle/>
          <a:p>
            <a:r>
              <a:rPr lang="en-US" sz="1100" dirty="0" smtClean="0"/>
              <a:t>08:03:11 Start</a:t>
            </a:r>
          </a:p>
          <a:p>
            <a:r>
              <a:rPr lang="en-US" sz="1100" dirty="0" smtClean="0"/>
              <a:t>08:04:00 Web Service Application</a:t>
            </a:r>
            <a:endParaRPr lang="en-US" sz="1100" dirty="0"/>
          </a:p>
        </p:txBody>
      </p:sp>
      <p:cxnSp>
        <p:nvCxnSpPr>
          <p:cNvPr id="6" name="Straight Connector 5"/>
          <p:cNvCxnSpPr/>
          <p:nvPr/>
        </p:nvCxnSpPr>
        <p:spPr>
          <a:xfrm>
            <a:off x="58270" y="2202162"/>
            <a:ext cx="12075459"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35424" y="2595282"/>
            <a:ext cx="2268570" cy="400110"/>
          </a:xfrm>
          <a:prstGeom prst="rect">
            <a:avLst/>
          </a:prstGeom>
          <a:noFill/>
        </p:spPr>
        <p:txBody>
          <a:bodyPr wrap="none" rtlCol="0">
            <a:spAutoFit/>
          </a:bodyPr>
          <a:lstStyle/>
          <a:p>
            <a:r>
              <a:rPr lang="en-US" sz="1000" dirty="0" smtClean="0"/>
              <a:t>10-23-2023 1D8723.nonPoliceSexAbuse</a:t>
            </a:r>
          </a:p>
          <a:p>
            <a:r>
              <a:rPr lang="en-US" sz="1000" dirty="0"/>
              <a:t>	</a:t>
            </a:r>
            <a:r>
              <a:rPr lang="en-US" sz="1000" dirty="0" smtClean="0"/>
              <a:t>§Stalking</a:t>
            </a:r>
            <a:endParaRPr lang="en-US" sz="1000" dirty="0"/>
          </a:p>
        </p:txBody>
      </p:sp>
      <p:sp>
        <p:nvSpPr>
          <p:cNvPr id="8" name="Rectangle 7"/>
          <p:cNvSpPr/>
          <p:nvPr/>
        </p:nvSpPr>
        <p:spPr>
          <a:xfrm>
            <a:off x="0" y="2795337"/>
            <a:ext cx="1922929" cy="244119"/>
          </a:xfrm>
          <a:prstGeom prst="rect">
            <a:avLst/>
          </a:prstGeom>
          <a:solidFill>
            <a:srgbClr val="C00000"/>
          </a:solidFill>
        </p:spPr>
        <p:txBody>
          <a:bodyPr wrap="square">
            <a:spAutoFit/>
          </a:bodyPr>
          <a:lstStyle/>
          <a:p>
            <a:r>
              <a:rPr lang="en-US" sz="1000" dirty="0">
                <a:solidFill>
                  <a:schemeClr val="bg1"/>
                </a:solidFill>
              </a:rPr>
              <a:t>DANIEL</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80930" y="2797619"/>
            <a:ext cx="487456" cy="487456"/>
          </a:xfrm>
          <a:prstGeom prst="rect">
            <a:avLst/>
          </a:prstGeom>
        </p:spPr>
      </p:pic>
      <p:cxnSp>
        <p:nvCxnSpPr>
          <p:cNvPr id="11" name="Straight Connector 10"/>
          <p:cNvCxnSpPr/>
          <p:nvPr/>
        </p:nvCxnSpPr>
        <p:spPr>
          <a:xfrm flipV="1">
            <a:off x="8350623" y="2675560"/>
            <a:ext cx="1264024" cy="609515"/>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8606117" y="2675560"/>
            <a:ext cx="662269" cy="72779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441141" y="2675560"/>
            <a:ext cx="1680882" cy="244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nonPoliceChart</a:t>
            </a:r>
            <a:endParaRPr lang="en-US" dirty="0"/>
          </a:p>
        </p:txBody>
      </p:sp>
      <p:sp>
        <p:nvSpPr>
          <p:cNvPr id="14" name="Rectangle 13"/>
          <p:cNvSpPr/>
          <p:nvPr/>
        </p:nvSpPr>
        <p:spPr>
          <a:xfrm>
            <a:off x="6412565" y="2962802"/>
            <a:ext cx="1738033" cy="7673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412565" y="2900956"/>
            <a:ext cx="1775294" cy="276999"/>
          </a:xfrm>
          <a:prstGeom prst="rect">
            <a:avLst/>
          </a:prstGeom>
          <a:noFill/>
        </p:spPr>
        <p:txBody>
          <a:bodyPr wrap="none" rtlCol="0">
            <a:spAutoFit/>
          </a:bodyPr>
          <a:lstStyle/>
          <a:p>
            <a:r>
              <a:rPr lang="en-US" sz="1200" dirty="0" err="1" smtClean="0"/>
              <a:t>nonPoliceAudenceLogical</a:t>
            </a:r>
            <a:endParaRPr lang="en-US" sz="1200" dirty="0"/>
          </a:p>
        </p:txBody>
      </p:sp>
      <p:cxnSp>
        <p:nvCxnSpPr>
          <p:cNvPr id="20" name="Straight Connector 19"/>
          <p:cNvCxnSpPr/>
          <p:nvPr/>
        </p:nvCxnSpPr>
        <p:spPr>
          <a:xfrm>
            <a:off x="6669741" y="3285075"/>
            <a:ext cx="0" cy="548583"/>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412565" y="3113356"/>
            <a:ext cx="840295" cy="215444"/>
          </a:xfrm>
          <a:prstGeom prst="rect">
            <a:avLst/>
          </a:prstGeom>
          <a:noFill/>
        </p:spPr>
        <p:txBody>
          <a:bodyPr wrap="none" rtlCol="0">
            <a:spAutoFit/>
          </a:bodyPr>
          <a:lstStyle/>
          <a:p>
            <a:r>
              <a:rPr lang="en-US" sz="800" dirty="0" err="1" smtClean="0"/>
              <a:t>Occurance</a:t>
            </a:r>
            <a:r>
              <a:rPr lang="en-US" sz="800" dirty="0" smtClean="0"/>
              <a:t>(</a:t>
            </a:r>
            <a:r>
              <a:rPr lang="en-US" sz="800" dirty="0" err="1" smtClean="0"/>
              <a:t>ms</a:t>
            </a:r>
            <a:r>
              <a:rPr lang="en-US" sz="800" dirty="0" smtClean="0"/>
              <a:t>)(</a:t>
            </a:r>
            <a:endParaRPr lang="en-US" dirty="0"/>
          </a:p>
        </p:txBody>
      </p:sp>
      <p:sp>
        <p:nvSpPr>
          <p:cNvPr id="22" name="TextBox 21"/>
          <p:cNvSpPr txBox="1"/>
          <p:nvPr/>
        </p:nvSpPr>
        <p:spPr>
          <a:xfrm>
            <a:off x="6345471" y="3773233"/>
            <a:ext cx="1909482" cy="584775"/>
          </a:xfrm>
          <a:prstGeom prst="rect">
            <a:avLst/>
          </a:prstGeom>
          <a:noFill/>
        </p:spPr>
        <p:txBody>
          <a:bodyPr wrap="square" rtlCol="0">
            <a:spAutoFit/>
          </a:bodyPr>
          <a:lstStyle/>
          <a:p>
            <a:r>
              <a:rPr lang="en-US" sz="800" dirty="0" smtClean="0"/>
              <a:t>The cognitive </a:t>
            </a:r>
            <a:r>
              <a:rPr lang="en-US" sz="800" dirty="0" err="1" smtClean="0"/>
              <a:t>stoage</a:t>
            </a:r>
            <a:r>
              <a:rPr lang="en-US" sz="800" dirty="0" smtClean="0"/>
              <a:t> of </a:t>
            </a:r>
            <a:r>
              <a:rPr lang="en-US" sz="800" dirty="0" err="1" smtClean="0"/>
              <a:t>refences</a:t>
            </a:r>
            <a:r>
              <a:rPr lang="en-US" sz="800" dirty="0" smtClean="0"/>
              <a:t> for reminder on a birthday use a </a:t>
            </a:r>
            <a:r>
              <a:rPr lang="en-US" sz="800" dirty="0" err="1" smtClean="0"/>
              <a:t>nonPolcieChartLogical</a:t>
            </a:r>
            <a:r>
              <a:rPr lang="en-US" sz="800" dirty="0" smtClean="0"/>
              <a:t> for local </a:t>
            </a:r>
            <a:r>
              <a:rPr lang="en-US" sz="800" dirty="0" err="1" smtClean="0"/>
              <a:t>refrence</a:t>
            </a:r>
            <a:r>
              <a:rPr lang="en-US" sz="800" dirty="0" smtClean="0"/>
              <a:t>.</a:t>
            </a:r>
          </a:p>
          <a:p>
            <a:r>
              <a:rPr lang="en-US" sz="800" strike="sngStrike" dirty="0" smtClean="0"/>
              <a:t>“Oh that, Chart (x/y)”</a:t>
            </a:r>
            <a:endParaRPr lang="en-US" sz="800" strike="sngStrike" dirty="0"/>
          </a:p>
        </p:txBody>
      </p:sp>
      <p:sp>
        <p:nvSpPr>
          <p:cNvPr id="23" name="TextBox 22"/>
          <p:cNvSpPr txBox="1"/>
          <p:nvPr/>
        </p:nvSpPr>
        <p:spPr>
          <a:xfrm>
            <a:off x="1414394" y="3268445"/>
            <a:ext cx="5082738" cy="923330"/>
          </a:xfrm>
          <a:prstGeom prst="rect">
            <a:avLst/>
          </a:prstGeom>
          <a:noFill/>
        </p:spPr>
        <p:txBody>
          <a:bodyPr wrap="none" rtlCol="0">
            <a:spAutoFit/>
          </a:bodyPr>
          <a:lstStyle/>
          <a:p>
            <a:r>
              <a:rPr lang="en-US" dirty="0" smtClean="0"/>
              <a:t>1995 </a:t>
            </a:r>
            <a:r>
              <a:rPr lang="en-US" dirty="0" err="1" smtClean="0"/>
              <a:t>Sgb</a:t>
            </a:r>
            <a:r>
              <a:rPr lang="en-US" dirty="0" smtClean="0"/>
              <a:t>. </a:t>
            </a:r>
            <a:r>
              <a:rPr lang="en-US" dirty="0" err="1" smtClean="0"/>
              <a:t>Jugenschutzgesetz</a:t>
            </a:r>
            <a:r>
              <a:rPr lang="en-US" dirty="0" smtClean="0"/>
              <a:t>(Youth Code Violations)</a:t>
            </a:r>
          </a:p>
          <a:p>
            <a:r>
              <a:rPr lang="en-US" dirty="0"/>
              <a:t>	</a:t>
            </a:r>
            <a:r>
              <a:rPr lang="en-US" dirty="0" smtClean="0"/>
              <a:t>Logical at CIVIL COURT 11:OOPM </a:t>
            </a:r>
          </a:p>
          <a:p>
            <a:r>
              <a:rPr lang="en-US" dirty="0"/>
              <a:t>	</a:t>
            </a:r>
            <a:r>
              <a:rPr lang="en-US" dirty="0" err="1" smtClean="0"/>
              <a:t>nonPoliceCamera</a:t>
            </a:r>
            <a:r>
              <a:rPr lang="en-US" dirty="0" smtClean="0"/>
              <a:t> </a:t>
            </a:r>
            <a:endParaRPr lang="en-US" dirty="0"/>
          </a:p>
        </p:txBody>
      </p:sp>
      <p:sp>
        <p:nvSpPr>
          <p:cNvPr id="24" name="TextBox 23"/>
          <p:cNvSpPr txBox="1"/>
          <p:nvPr/>
        </p:nvSpPr>
        <p:spPr>
          <a:xfrm>
            <a:off x="5002306" y="4191775"/>
            <a:ext cx="7419788" cy="646331"/>
          </a:xfrm>
          <a:prstGeom prst="rect">
            <a:avLst/>
          </a:prstGeom>
          <a:noFill/>
        </p:spPr>
        <p:txBody>
          <a:bodyPr wrap="none" rtlCol="0">
            <a:spAutoFit/>
          </a:bodyPr>
          <a:lstStyle/>
          <a:p>
            <a:r>
              <a:rPr lang="en-US" dirty="0" err="1" smtClean="0"/>
              <a:t>nonPoliceSoul.JUDGELogical</a:t>
            </a:r>
            <a:r>
              <a:rPr lang="en-US" dirty="0" smtClean="0"/>
              <a:t>: 5 </a:t>
            </a:r>
            <a:r>
              <a:rPr lang="en-US" dirty="0" err="1" smtClean="0"/>
              <a:t>occurante</a:t>
            </a:r>
            <a:r>
              <a:rPr lang="en-US" dirty="0" smtClean="0"/>
              <a:t> 2-3 second </a:t>
            </a:r>
            <a:r>
              <a:rPr lang="en-US" dirty="0" err="1" smtClean="0"/>
              <a:t>nonPOlcieLogicalRoutes</a:t>
            </a:r>
            <a:endParaRPr lang="en-US" dirty="0" smtClean="0"/>
          </a:p>
          <a:p>
            <a:r>
              <a:rPr lang="en-US" dirty="0"/>
              <a:t>	</a:t>
            </a:r>
            <a:r>
              <a:rPr lang="en-US" dirty="0" smtClean="0"/>
              <a:t>	</a:t>
            </a:r>
            <a:r>
              <a:rPr lang="en-US" sz="900" strike="sngStrike" dirty="0" smtClean="0"/>
              <a:t>marx0</a:t>
            </a:r>
            <a:r>
              <a:rPr lang="en-US" dirty="0" smtClean="0"/>
              <a:t> -&gt; </a:t>
            </a:r>
            <a:r>
              <a:rPr lang="en-US" dirty="0" err="1" smtClean="0"/>
              <a:t>nonPolciePrisonLogical</a:t>
            </a:r>
            <a:endParaRPr lang="en-US" dirty="0"/>
          </a:p>
        </p:txBody>
      </p:sp>
      <p:cxnSp>
        <p:nvCxnSpPr>
          <p:cNvPr id="26" name="Straight Arrow Connector 25"/>
          <p:cNvCxnSpPr/>
          <p:nvPr/>
        </p:nvCxnSpPr>
        <p:spPr>
          <a:xfrm flipH="1" flipV="1">
            <a:off x="6832712" y="3403352"/>
            <a:ext cx="1517911" cy="788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710472" y="3682743"/>
            <a:ext cx="314186" cy="491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982635" y="3666484"/>
            <a:ext cx="567129" cy="52529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483875" y="3682743"/>
            <a:ext cx="386452" cy="491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9598118" y="3643192"/>
            <a:ext cx="288692" cy="2854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268386" y="3313411"/>
            <a:ext cx="1278748" cy="369332"/>
          </a:xfrm>
          <a:prstGeom prst="rect">
            <a:avLst/>
          </a:prstGeom>
        </p:spPr>
        <p:txBody>
          <a:bodyPr wrap="none">
            <a:spAutoFit/>
          </a:bodyPr>
          <a:lstStyle/>
          <a:p>
            <a:r>
              <a:rPr lang="en-US"/>
              <a:t>alcatraz</a:t>
            </a:r>
            <a:r>
              <a:rPr lang="en-US" dirty="0"/>
              <a:t> cell</a:t>
            </a:r>
          </a:p>
        </p:txBody>
      </p:sp>
      <p:pic>
        <p:nvPicPr>
          <p:cNvPr id="33" name="Picture 32"/>
          <p:cNvPicPr>
            <a:picLocks noChangeAspect="1"/>
          </p:cNvPicPr>
          <p:nvPr/>
        </p:nvPicPr>
        <p:blipFill>
          <a:blip r:embed="rId3"/>
          <a:stretch>
            <a:fillRect/>
          </a:stretch>
        </p:blipFill>
        <p:spPr>
          <a:xfrm>
            <a:off x="9661241" y="6067989"/>
            <a:ext cx="842706" cy="749486"/>
          </a:xfrm>
          <a:prstGeom prst="rect">
            <a:avLst/>
          </a:prstGeom>
        </p:spPr>
      </p:pic>
      <p:pic>
        <p:nvPicPr>
          <p:cNvPr id="34" name="Picture 33"/>
          <p:cNvPicPr>
            <a:picLocks noChangeAspect="1"/>
          </p:cNvPicPr>
          <p:nvPr/>
        </p:nvPicPr>
        <p:blipFill>
          <a:blip r:embed="rId4"/>
          <a:stretch>
            <a:fillRect/>
          </a:stretch>
        </p:blipFill>
        <p:spPr>
          <a:xfrm>
            <a:off x="10547134" y="6007071"/>
            <a:ext cx="984016" cy="820647"/>
          </a:xfrm>
          <a:prstGeom prst="rect">
            <a:avLst/>
          </a:prstGeom>
        </p:spPr>
      </p:pic>
      <p:sp>
        <p:nvSpPr>
          <p:cNvPr id="36" name="TextBox 35"/>
          <p:cNvSpPr txBox="1"/>
          <p:nvPr/>
        </p:nvSpPr>
        <p:spPr>
          <a:xfrm>
            <a:off x="1452840" y="4240985"/>
            <a:ext cx="7519494" cy="923330"/>
          </a:xfrm>
          <a:prstGeom prst="rect">
            <a:avLst/>
          </a:prstGeom>
          <a:noFill/>
        </p:spPr>
        <p:txBody>
          <a:bodyPr wrap="none" rtlCol="0">
            <a:spAutoFit/>
          </a:bodyPr>
          <a:lstStyle/>
          <a:p>
            <a:r>
              <a:rPr lang="en-US" dirty="0" smtClean="0"/>
              <a:t>Yesterday: Royal </a:t>
            </a:r>
            <a:r>
              <a:rPr lang="en-US" dirty="0" err="1" smtClean="0"/>
              <a:t>Famly</a:t>
            </a:r>
            <a:r>
              <a:rPr lang="en-US" dirty="0" smtClean="0"/>
              <a:t> Daniel and </a:t>
            </a:r>
            <a:r>
              <a:rPr lang="en-US" dirty="0" err="1" smtClean="0"/>
              <a:t>Dauther</a:t>
            </a:r>
            <a:endParaRPr lang="en-US" dirty="0" smtClean="0"/>
          </a:p>
          <a:p>
            <a:r>
              <a:rPr lang="en-US" dirty="0"/>
              <a:t>	</a:t>
            </a:r>
            <a:r>
              <a:rPr lang="en-US" dirty="0" smtClean="0"/>
              <a:t>0.1 §123 </a:t>
            </a:r>
            <a:r>
              <a:rPr lang="en-US" dirty="0" err="1" smtClean="0"/>
              <a:t>Hausfridenbruch</a:t>
            </a:r>
            <a:r>
              <a:rPr lang="en-US" dirty="0" smtClean="0"/>
              <a:t> (</a:t>
            </a:r>
            <a:r>
              <a:rPr lang="en-US" dirty="0" err="1" smtClean="0"/>
              <a:t>tnral</a:t>
            </a:r>
            <a:r>
              <a:rPr lang="en-US" dirty="0" smtClean="0"/>
              <a:t>) Breaking and </a:t>
            </a:r>
            <a:r>
              <a:rPr lang="en-US" dirty="0" err="1" smtClean="0"/>
              <a:t>Entergin</a:t>
            </a:r>
            <a:endParaRPr lang="en-US" dirty="0" smtClean="0"/>
          </a:p>
          <a:p>
            <a:r>
              <a:rPr lang="en-US" dirty="0"/>
              <a:t>	</a:t>
            </a:r>
            <a:r>
              <a:rPr lang="en-US" dirty="0" smtClean="0"/>
              <a:t>Intervals during Daniel talking about </a:t>
            </a:r>
            <a:r>
              <a:rPr lang="en-US" dirty="0" err="1" smtClean="0"/>
              <a:t>nonPolcieHomelessLiason.</a:t>
            </a:r>
            <a:r>
              <a:rPr lang="en-US" sz="800" strike="sngStrike" dirty="0" err="1" smtClean="0"/>
              <a:t>mar</a:t>
            </a:r>
            <a:r>
              <a:rPr lang="en-US" sz="1200" strike="sngStrike" dirty="0" err="1" smtClean="0"/>
              <a:t>x</a:t>
            </a:r>
            <a:r>
              <a:rPr lang="en-US" sz="1200" dirty="0" smtClean="0"/>
              <a:t> DAY</a:t>
            </a:r>
            <a:endParaRPr lang="en-US" sz="1200" dirty="0"/>
          </a:p>
        </p:txBody>
      </p:sp>
      <p:pic>
        <p:nvPicPr>
          <p:cNvPr id="37" name="Picture 36"/>
          <p:cNvPicPr>
            <a:picLocks noChangeAspect="1"/>
          </p:cNvPicPr>
          <p:nvPr/>
        </p:nvPicPr>
        <p:blipFill>
          <a:blip r:embed="rId5"/>
          <a:stretch>
            <a:fillRect/>
          </a:stretch>
        </p:blipFill>
        <p:spPr>
          <a:xfrm>
            <a:off x="9447160" y="2838555"/>
            <a:ext cx="460600" cy="448714"/>
          </a:xfrm>
          <a:prstGeom prst="rect">
            <a:avLst/>
          </a:prstGeom>
        </p:spPr>
      </p:pic>
      <p:sp>
        <p:nvSpPr>
          <p:cNvPr id="38" name="Rectangle 37"/>
          <p:cNvSpPr/>
          <p:nvPr/>
        </p:nvSpPr>
        <p:spPr>
          <a:xfrm>
            <a:off x="9405977" y="2648898"/>
            <a:ext cx="662269" cy="72779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8406092" y="2750681"/>
            <a:ext cx="1983915" cy="358182"/>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586753" y="5620871"/>
            <a:ext cx="3229795" cy="369332"/>
          </a:xfrm>
          <a:prstGeom prst="rect">
            <a:avLst/>
          </a:prstGeom>
          <a:noFill/>
        </p:spPr>
        <p:txBody>
          <a:bodyPr wrap="none" rtlCol="0">
            <a:spAutoFit/>
          </a:bodyPr>
          <a:lstStyle/>
          <a:p>
            <a:r>
              <a:rPr lang="en-US" dirty="0" err="1" smtClean="0"/>
              <a:t>nonPoliceVPChiefSuegonLogical</a:t>
            </a:r>
            <a:r>
              <a:rPr lang="en-US" dirty="0" smtClean="0"/>
              <a:t>.</a:t>
            </a:r>
          </a:p>
        </p:txBody>
      </p:sp>
      <p:sp>
        <p:nvSpPr>
          <p:cNvPr id="42" name="TextBox 41"/>
          <p:cNvSpPr txBox="1"/>
          <p:nvPr/>
        </p:nvSpPr>
        <p:spPr>
          <a:xfrm>
            <a:off x="-8824" y="3014718"/>
            <a:ext cx="1920719" cy="600164"/>
          </a:xfrm>
          <a:prstGeom prst="rect">
            <a:avLst/>
          </a:prstGeom>
          <a:noFill/>
        </p:spPr>
        <p:txBody>
          <a:bodyPr wrap="none" rtlCol="0">
            <a:spAutoFit/>
          </a:bodyPr>
          <a:lstStyle/>
          <a:p>
            <a:r>
              <a:rPr lang="en-US" sz="1100" dirty="0" smtClean="0"/>
              <a:t>20 Minutes-30 Minutes</a:t>
            </a:r>
          </a:p>
          <a:p>
            <a:r>
              <a:rPr lang="en-US" sz="1100" dirty="0" smtClean="0"/>
              <a:t>0.1 Cognitive Sleeping 3 Hours</a:t>
            </a:r>
          </a:p>
          <a:p>
            <a:r>
              <a:rPr lang="en-US" sz="1100" dirty="0" smtClean="0"/>
              <a:t>5 Minutes Moring</a:t>
            </a:r>
            <a:endParaRPr lang="en-US" sz="1100" dirty="0"/>
          </a:p>
        </p:txBody>
      </p:sp>
      <p:sp>
        <p:nvSpPr>
          <p:cNvPr id="43" name="TextBox 42"/>
          <p:cNvSpPr txBox="1"/>
          <p:nvPr/>
        </p:nvSpPr>
        <p:spPr>
          <a:xfrm>
            <a:off x="6441141" y="3311377"/>
            <a:ext cx="1814920" cy="215444"/>
          </a:xfrm>
          <a:prstGeom prst="rect">
            <a:avLst/>
          </a:prstGeom>
          <a:noFill/>
        </p:spPr>
        <p:txBody>
          <a:bodyPr wrap="none" rtlCol="0">
            <a:spAutoFit/>
          </a:bodyPr>
          <a:lstStyle/>
          <a:p>
            <a:r>
              <a:rPr lang="en-US" sz="800" dirty="0" err="1" smtClean="0"/>
              <a:t>Roth.ibm.dmier.apple.Davidson</a:t>
            </a:r>
            <a:r>
              <a:rPr lang="en-US" sz="800" dirty="0" smtClean="0"/>
              <a:t>[].</a:t>
            </a:r>
            <a:r>
              <a:rPr lang="en-US" sz="800" strike="sngStrike" dirty="0" err="1" smtClean="0"/>
              <a:t>marx</a:t>
            </a:r>
            <a:endParaRPr lang="en-US" sz="800" strike="sngStrike" dirty="0"/>
          </a:p>
        </p:txBody>
      </p:sp>
      <p:sp>
        <p:nvSpPr>
          <p:cNvPr id="46" name="Rectangle 45"/>
          <p:cNvSpPr/>
          <p:nvPr/>
        </p:nvSpPr>
        <p:spPr>
          <a:xfrm>
            <a:off x="6506977" y="5150880"/>
            <a:ext cx="1680882" cy="244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nonPoliceChart</a:t>
            </a:r>
            <a:endParaRPr lang="en-US" dirty="0"/>
          </a:p>
        </p:txBody>
      </p:sp>
      <p:sp>
        <p:nvSpPr>
          <p:cNvPr id="47" name="Rectangle 46"/>
          <p:cNvSpPr/>
          <p:nvPr/>
        </p:nvSpPr>
        <p:spPr>
          <a:xfrm>
            <a:off x="6478401" y="5438122"/>
            <a:ext cx="1738033" cy="7673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p:cNvCxnSpPr/>
          <p:nvPr/>
        </p:nvCxnSpPr>
        <p:spPr>
          <a:xfrm>
            <a:off x="6735577" y="5760395"/>
            <a:ext cx="0" cy="548583"/>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8961855" y="5620871"/>
            <a:ext cx="2903231" cy="369332"/>
          </a:xfrm>
          <a:prstGeom prst="rect">
            <a:avLst/>
          </a:prstGeom>
          <a:noFill/>
        </p:spPr>
        <p:txBody>
          <a:bodyPr wrap="none" rtlCol="0">
            <a:spAutoFit/>
          </a:bodyPr>
          <a:lstStyle/>
          <a:p>
            <a:r>
              <a:rPr lang="en-US" dirty="0" smtClean="0"/>
              <a:t>MLK(</a:t>
            </a:r>
            <a:r>
              <a:rPr lang="en-US" dirty="0" err="1" smtClean="0"/>
              <a:t>nonPoliceStudioLogical</a:t>
            </a:r>
            <a:r>
              <a:rPr lang="en-US" dirty="0" smtClean="0"/>
              <a:t>)</a:t>
            </a:r>
            <a:endParaRPr lang="en-US" dirty="0"/>
          </a:p>
        </p:txBody>
      </p:sp>
      <p:sp>
        <p:nvSpPr>
          <p:cNvPr id="53" name="Oval 52"/>
          <p:cNvSpPr/>
          <p:nvPr/>
        </p:nvSpPr>
        <p:spPr>
          <a:xfrm>
            <a:off x="10547134" y="5620871"/>
            <a:ext cx="327192" cy="36933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0705514" y="5620871"/>
            <a:ext cx="351692" cy="19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p:nvSpPr>
        <p:spPr>
          <a:xfrm>
            <a:off x="10410198" y="5393353"/>
            <a:ext cx="370379" cy="39902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p:nvPr/>
        </p:nvCxnSpPr>
        <p:spPr>
          <a:xfrm>
            <a:off x="10390007" y="5438122"/>
            <a:ext cx="850079" cy="3836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6991643" y="3628748"/>
            <a:ext cx="2492232" cy="1937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flipV="1">
            <a:off x="7766339" y="3548880"/>
            <a:ext cx="2529919" cy="1968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7021476" y="3053101"/>
            <a:ext cx="16097" cy="629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708379" y="2995300"/>
            <a:ext cx="16097" cy="629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7948246" y="3548880"/>
            <a:ext cx="2396366" cy="1602000"/>
          </a:xfrm>
          <a:prstGeom prst="straightConnector1">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9971845" y="5156318"/>
            <a:ext cx="2536482" cy="215444"/>
          </a:xfrm>
          <a:prstGeom prst="rect">
            <a:avLst/>
          </a:prstGeom>
          <a:noFill/>
        </p:spPr>
        <p:txBody>
          <a:bodyPr wrap="square" rtlCol="0">
            <a:spAutoFit/>
          </a:bodyPr>
          <a:lstStyle/>
          <a:p>
            <a:r>
              <a:rPr lang="en-US" sz="800" dirty="0" smtClean="0"/>
              <a:t>x/y </a:t>
            </a:r>
            <a:r>
              <a:rPr lang="en-US" sz="800" dirty="0" err="1" smtClean="0"/>
              <a:t>nonPoliceStogagte</a:t>
            </a:r>
            <a:r>
              <a:rPr lang="en-US" sz="800" dirty="0" smtClean="0"/>
              <a:t>(COGNTIVE) 0.1s</a:t>
            </a:r>
            <a:endParaRPr lang="en-US" sz="800" dirty="0"/>
          </a:p>
        </p:txBody>
      </p:sp>
      <p:pic>
        <p:nvPicPr>
          <p:cNvPr id="69" name="Picture 68"/>
          <p:cNvPicPr>
            <a:picLocks noChangeAspect="1"/>
          </p:cNvPicPr>
          <p:nvPr/>
        </p:nvPicPr>
        <p:blipFill>
          <a:blip r:embed="rId6"/>
          <a:stretch>
            <a:fillRect/>
          </a:stretch>
        </p:blipFill>
        <p:spPr>
          <a:xfrm>
            <a:off x="4110456" y="2412479"/>
            <a:ext cx="452500" cy="633500"/>
          </a:xfrm>
          <a:prstGeom prst="rect">
            <a:avLst/>
          </a:prstGeom>
        </p:spPr>
      </p:pic>
      <p:sp>
        <p:nvSpPr>
          <p:cNvPr id="70" name="TextBox 69"/>
          <p:cNvSpPr txBox="1"/>
          <p:nvPr/>
        </p:nvSpPr>
        <p:spPr>
          <a:xfrm>
            <a:off x="2658666" y="2122655"/>
            <a:ext cx="2177071" cy="369332"/>
          </a:xfrm>
          <a:prstGeom prst="rect">
            <a:avLst/>
          </a:prstGeom>
          <a:noFill/>
        </p:spPr>
        <p:txBody>
          <a:bodyPr wrap="none" rtlCol="0">
            <a:spAutoFit/>
          </a:bodyPr>
          <a:lstStyle/>
          <a:p>
            <a:r>
              <a:rPr lang="en-US" dirty="0" err="1" smtClean="0"/>
              <a:t>nonPolcieGoalLogical</a:t>
            </a:r>
            <a:endParaRPr lang="en-US" dirty="0"/>
          </a:p>
        </p:txBody>
      </p:sp>
      <p:sp>
        <p:nvSpPr>
          <p:cNvPr id="71" name="Rectangle 70"/>
          <p:cNvSpPr/>
          <p:nvPr/>
        </p:nvSpPr>
        <p:spPr>
          <a:xfrm>
            <a:off x="4678018" y="2167659"/>
            <a:ext cx="1680882" cy="244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nonPoliceChart</a:t>
            </a:r>
            <a:endParaRPr lang="en-US" dirty="0"/>
          </a:p>
        </p:txBody>
      </p:sp>
      <p:sp>
        <p:nvSpPr>
          <p:cNvPr id="72" name="Rectangle 71"/>
          <p:cNvSpPr/>
          <p:nvPr/>
        </p:nvSpPr>
        <p:spPr>
          <a:xfrm>
            <a:off x="4649442" y="2454901"/>
            <a:ext cx="1738033" cy="7673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4906618" y="2777174"/>
            <a:ext cx="0" cy="548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4816548" y="2546072"/>
            <a:ext cx="0" cy="631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3348028" y="2925465"/>
            <a:ext cx="1513556" cy="215444"/>
          </a:xfrm>
          <a:prstGeom prst="rect">
            <a:avLst/>
          </a:prstGeom>
          <a:noFill/>
        </p:spPr>
        <p:txBody>
          <a:bodyPr wrap="none" rtlCol="0">
            <a:spAutoFit/>
          </a:bodyPr>
          <a:lstStyle/>
          <a:p>
            <a:r>
              <a:rPr lang="en-US" sz="800" b="1" dirty="0" smtClean="0"/>
              <a:t>FEDEAL.DEFAULT 0.1 INTEURPT</a:t>
            </a:r>
            <a:endParaRPr lang="en-US" sz="800" b="1" dirty="0"/>
          </a:p>
        </p:txBody>
      </p:sp>
      <p:sp>
        <p:nvSpPr>
          <p:cNvPr id="77" name="TextBox 76"/>
          <p:cNvSpPr txBox="1"/>
          <p:nvPr/>
        </p:nvSpPr>
        <p:spPr>
          <a:xfrm>
            <a:off x="4034037" y="3011459"/>
            <a:ext cx="914033" cy="369332"/>
          </a:xfrm>
          <a:prstGeom prst="rect">
            <a:avLst/>
          </a:prstGeom>
          <a:noFill/>
        </p:spPr>
        <p:txBody>
          <a:bodyPr wrap="none" rtlCol="0">
            <a:spAutoFit/>
          </a:bodyPr>
          <a:lstStyle/>
          <a:p>
            <a:r>
              <a:rPr lang="en-US" dirty="0" smtClean="0"/>
              <a:t>3:30PM</a:t>
            </a:r>
            <a:endParaRPr lang="en-US" dirty="0"/>
          </a:p>
        </p:txBody>
      </p:sp>
      <p:cxnSp>
        <p:nvCxnSpPr>
          <p:cNvPr id="79" name="Straight Arrow Connector 78"/>
          <p:cNvCxnSpPr/>
          <p:nvPr/>
        </p:nvCxnSpPr>
        <p:spPr>
          <a:xfrm flipV="1">
            <a:off x="4922223" y="2792904"/>
            <a:ext cx="69139" cy="296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4796428" y="3200202"/>
            <a:ext cx="445279" cy="1758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accent6"/>
                </a:solidFill>
              </a:rPr>
              <a:t>0:50</a:t>
            </a:r>
            <a:endParaRPr lang="en-US" sz="800" dirty="0">
              <a:solidFill>
                <a:schemeClr val="accent6"/>
              </a:solidFill>
            </a:endParaRPr>
          </a:p>
        </p:txBody>
      </p:sp>
      <p:sp>
        <p:nvSpPr>
          <p:cNvPr id="83" name="TextBox 82"/>
          <p:cNvSpPr txBox="1"/>
          <p:nvPr/>
        </p:nvSpPr>
        <p:spPr>
          <a:xfrm>
            <a:off x="5710461" y="3074468"/>
            <a:ext cx="928459" cy="369332"/>
          </a:xfrm>
          <a:prstGeom prst="rect">
            <a:avLst/>
          </a:prstGeom>
          <a:noFill/>
        </p:spPr>
        <p:txBody>
          <a:bodyPr wrap="none" rtlCol="0">
            <a:spAutoFit/>
          </a:bodyPr>
          <a:lstStyle/>
          <a:p>
            <a:r>
              <a:rPr lang="en-US" dirty="0" smtClean="0"/>
              <a:t>8:22AM</a:t>
            </a:r>
            <a:endParaRPr lang="en-US" dirty="0"/>
          </a:p>
        </p:txBody>
      </p:sp>
      <p:cxnSp>
        <p:nvCxnSpPr>
          <p:cNvPr id="85" name="Straight Arrow Connector 84"/>
          <p:cNvCxnSpPr/>
          <p:nvPr/>
        </p:nvCxnSpPr>
        <p:spPr>
          <a:xfrm>
            <a:off x="4806773" y="2827706"/>
            <a:ext cx="1468201" cy="3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6070792" y="2349195"/>
            <a:ext cx="1156861" cy="584775"/>
          </a:xfrm>
          <a:prstGeom prst="rect">
            <a:avLst/>
          </a:prstGeom>
          <a:noFill/>
        </p:spPr>
        <p:txBody>
          <a:bodyPr wrap="square" rtlCol="0">
            <a:spAutoFit/>
          </a:bodyPr>
          <a:lstStyle/>
          <a:p>
            <a:r>
              <a:rPr lang="en-US" sz="800" dirty="0" smtClean="0"/>
              <a:t>!</a:t>
            </a:r>
            <a:r>
              <a:rPr lang="en-US" sz="800" dirty="0" err="1" smtClean="0"/>
              <a:t>LEVEL.nonPoliceLogical.nonPoliceChurch</a:t>
            </a:r>
            <a:r>
              <a:rPr lang="en-US" sz="800" dirty="0" smtClean="0"/>
              <a:t> Mary is married </a:t>
            </a:r>
            <a:r>
              <a:rPr lang="en-US" sz="800" dirty="0" err="1" smtClean="0"/>
              <a:t>acutally</a:t>
            </a:r>
            <a:endParaRPr lang="en-US" sz="800" dirty="0"/>
          </a:p>
        </p:txBody>
      </p:sp>
      <p:sp>
        <p:nvSpPr>
          <p:cNvPr id="87" name="Rectangle 86"/>
          <p:cNvSpPr/>
          <p:nvPr/>
        </p:nvSpPr>
        <p:spPr>
          <a:xfrm>
            <a:off x="5813615" y="2468931"/>
            <a:ext cx="439544" cy="215444"/>
          </a:xfrm>
          <a:prstGeom prst="rect">
            <a:avLst/>
          </a:prstGeom>
          <a:solidFill>
            <a:schemeClr val="accent4"/>
          </a:solidFill>
        </p:spPr>
        <p:txBody>
          <a:bodyPr wrap="none">
            <a:spAutoFit/>
          </a:bodyPr>
          <a:lstStyle/>
          <a:p>
            <a:r>
              <a:rPr lang="en-US" sz="800" dirty="0"/>
              <a:t>Note: </a:t>
            </a:r>
          </a:p>
        </p:txBody>
      </p:sp>
      <p:sp>
        <p:nvSpPr>
          <p:cNvPr id="88" name="Rectangle 87"/>
          <p:cNvSpPr/>
          <p:nvPr/>
        </p:nvSpPr>
        <p:spPr>
          <a:xfrm>
            <a:off x="153650" y="6589541"/>
            <a:ext cx="6096000" cy="215444"/>
          </a:xfrm>
          <a:prstGeom prst="rect">
            <a:avLst/>
          </a:prstGeom>
        </p:spPr>
        <p:txBody>
          <a:bodyPr>
            <a:spAutoFit/>
          </a:bodyPr>
          <a:lstStyle/>
          <a:p>
            <a:r>
              <a:rPr lang="en-US" sz="800" b="1" dirty="0">
                <a:solidFill>
                  <a:srgbClr val="5F6368"/>
                </a:solidFill>
                <a:latin typeface="Roboto"/>
              </a:rPr>
              <a:t>Condoleezza Rice has never been married and has no children</a:t>
            </a:r>
            <a:endParaRPr lang="en-US" sz="800" dirty="0"/>
          </a:p>
        </p:txBody>
      </p:sp>
      <p:pic>
        <p:nvPicPr>
          <p:cNvPr id="89" name="Picture 8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852018" y="2306847"/>
            <a:ext cx="336737" cy="336737"/>
          </a:xfrm>
          <a:prstGeom prst="rect">
            <a:avLst/>
          </a:prstGeom>
        </p:spPr>
      </p:pic>
      <p:cxnSp>
        <p:nvCxnSpPr>
          <p:cNvPr id="91" name="Straight Connector 90"/>
          <p:cNvCxnSpPr/>
          <p:nvPr/>
        </p:nvCxnSpPr>
        <p:spPr>
          <a:xfrm>
            <a:off x="1688123" y="4240985"/>
            <a:ext cx="47244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593542" y="5371762"/>
            <a:ext cx="4724442" cy="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520294" y="6004766"/>
            <a:ext cx="2276743" cy="584775"/>
          </a:xfrm>
          <a:prstGeom prst="rect">
            <a:avLst/>
          </a:prstGeom>
          <a:noFill/>
        </p:spPr>
        <p:txBody>
          <a:bodyPr wrap="square" rtlCol="0">
            <a:spAutoFit/>
          </a:bodyPr>
          <a:lstStyle/>
          <a:p>
            <a:r>
              <a:rPr lang="en-US" sz="800" dirty="0" err="1" smtClean="0"/>
              <a:t>nonPOliceCuptionLogical</a:t>
            </a:r>
            <a:r>
              <a:rPr lang="en-US" sz="800" dirty="0" smtClean="0"/>
              <a:t>( KOCHEMAN 7:30AM, </a:t>
            </a:r>
            <a:r>
              <a:rPr lang="en-US" sz="800" dirty="0" err="1" smtClean="0"/>
              <a:t>Joeb</a:t>
            </a:r>
            <a:r>
              <a:rPr lang="en-US" sz="800" dirty="0" smtClean="0"/>
              <a:t>/</a:t>
            </a:r>
            <a:r>
              <a:rPr lang="en-US" sz="800" dirty="0" err="1" smtClean="0"/>
              <a:t>Joeb</a:t>
            </a:r>
            <a:r>
              <a:rPr lang="en-US" sz="800" dirty="0" smtClean="0"/>
              <a:t> </a:t>
            </a:r>
            <a:r>
              <a:rPr lang="en-US" sz="800" dirty="0" err="1" smtClean="0"/>
              <a:t>nonPOliceTreeLogical</a:t>
            </a:r>
            <a:r>
              <a:rPr lang="en-US" sz="800" dirty="0" smtClean="0"/>
              <a:t>).TEHCNOLOGY</a:t>
            </a:r>
          </a:p>
          <a:p>
            <a:r>
              <a:rPr lang="en-US" sz="800" dirty="0" err="1" smtClean="0"/>
              <a:t>nonPOliceMotyLoigcal.</a:t>
            </a:r>
            <a:r>
              <a:rPr lang="en-US" sz="800" strike="sngStrike" dirty="0" err="1" smtClean="0"/>
              <a:t>marx</a:t>
            </a:r>
            <a:r>
              <a:rPr lang="en-US" sz="800" strike="sngStrike" dirty="0" smtClean="0"/>
              <a:t>(</a:t>
            </a:r>
            <a:r>
              <a:rPr lang="en-US" sz="800" strike="sngStrike" dirty="0" err="1" smtClean="0"/>
              <a:t>rothib.dmail.apple.davins</a:t>
            </a:r>
            <a:endParaRPr lang="en-US" sz="800" strike="sngStrike" dirty="0"/>
          </a:p>
        </p:txBody>
      </p:sp>
      <p:cxnSp>
        <p:nvCxnSpPr>
          <p:cNvPr id="95" name="Straight Connector 94"/>
          <p:cNvCxnSpPr/>
          <p:nvPr/>
        </p:nvCxnSpPr>
        <p:spPr>
          <a:xfrm>
            <a:off x="1414394" y="6007071"/>
            <a:ext cx="4973081" cy="0"/>
          </a:xfrm>
          <a:prstGeom prst="line">
            <a:avLst/>
          </a:prstGeom>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9782463" y="2033107"/>
            <a:ext cx="2591535" cy="461665"/>
          </a:xfrm>
          <a:prstGeom prst="rect">
            <a:avLst/>
          </a:prstGeom>
          <a:noFill/>
        </p:spPr>
        <p:txBody>
          <a:bodyPr wrap="square" rtlCol="0">
            <a:spAutoFit/>
          </a:bodyPr>
          <a:lstStyle/>
          <a:p>
            <a:r>
              <a:rPr lang="en-US" sz="800" dirty="0" err="1" smtClean="0"/>
              <a:t>nonPOliceHusbnd.nonPoliceGhost</a:t>
            </a:r>
            <a:r>
              <a:rPr lang="en-US" sz="800" dirty="0" smtClean="0"/>
              <a:t> .</a:t>
            </a:r>
            <a:r>
              <a:rPr lang="en-US" sz="800" strike="sngStrike" dirty="0" smtClean="0"/>
              <a:t>!there</a:t>
            </a:r>
          </a:p>
          <a:p>
            <a:r>
              <a:rPr lang="en-US" sz="800" dirty="0" smtClean="0"/>
              <a:t>assumed(</a:t>
            </a:r>
            <a:r>
              <a:rPr lang="en-US" sz="800" dirty="0" err="1" smtClean="0"/>
              <a:t>cogvnitve</a:t>
            </a:r>
            <a:r>
              <a:rPr lang="en-US" sz="800" dirty="0" smtClean="0"/>
              <a:t> ):0.1 1d8723 </a:t>
            </a:r>
            <a:r>
              <a:rPr lang="en-US" sz="800" strike="sngStrike" dirty="0" err="1" smtClean="0"/>
              <a:t>responsiblty</a:t>
            </a:r>
            <a:r>
              <a:rPr lang="en-US" sz="800" strike="sngStrike" dirty="0" smtClean="0"/>
              <a:t> would not want </a:t>
            </a:r>
            <a:r>
              <a:rPr lang="en-US" sz="800" strike="sngStrike" dirty="0" err="1" smtClean="0"/>
              <a:t>thay</a:t>
            </a:r>
            <a:r>
              <a:rPr lang="en-US" sz="800" strike="sngStrike" dirty="0" smtClean="0"/>
              <a:t> myself</a:t>
            </a:r>
            <a:endParaRPr lang="en-US" sz="800" strike="sngStrike" dirty="0"/>
          </a:p>
        </p:txBody>
      </p:sp>
      <p:sp>
        <p:nvSpPr>
          <p:cNvPr id="97" name="Oval 96"/>
          <p:cNvSpPr/>
          <p:nvPr/>
        </p:nvSpPr>
        <p:spPr>
          <a:xfrm>
            <a:off x="10874326" y="2272013"/>
            <a:ext cx="365760" cy="323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98" name="Oval 97"/>
          <p:cNvSpPr/>
          <p:nvPr/>
        </p:nvSpPr>
        <p:spPr>
          <a:xfrm>
            <a:off x="10885827" y="2522740"/>
            <a:ext cx="365760" cy="3232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TextBox 98"/>
          <p:cNvSpPr txBox="1"/>
          <p:nvPr/>
        </p:nvSpPr>
        <p:spPr>
          <a:xfrm>
            <a:off x="9499111" y="2200791"/>
            <a:ext cx="497252" cy="215444"/>
          </a:xfrm>
          <a:prstGeom prst="rect">
            <a:avLst/>
          </a:prstGeom>
          <a:noFill/>
        </p:spPr>
        <p:txBody>
          <a:bodyPr wrap="none" rtlCol="0">
            <a:spAutoFit/>
          </a:bodyPr>
          <a:lstStyle/>
          <a:p>
            <a:r>
              <a:rPr lang="en-US" sz="800" dirty="0" smtClean="0"/>
              <a:t>0.1 fine</a:t>
            </a:r>
            <a:endParaRPr lang="en-US" sz="800" dirty="0"/>
          </a:p>
        </p:txBody>
      </p:sp>
      <p:cxnSp>
        <p:nvCxnSpPr>
          <p:cNvPr id="101" name="Straight Arrow Connector 100"/>
          <p:cNvCxnSpPr>
            <a:stCxn id="99" idx="2"/>
          </p:cNvCxnSpPr>
          <p:nvPr/>
        </p:nvCxnSpPr>
        <p:spPr>
          <a:xfrm flipH="1">
            <a:off x="7941974" y="2416235"/>
            <a:ext cx="1805763" cy="8158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9347852" y="2029230"/>
            <a:ext cx="316112" cy="215444"/>
          </a:xfrm>
          <a:prstGeom prst="rect">
            <a:avLst/>
          </a:prstGeom>
          <a:noFill/>
        </p:spPr>
        <p:txBody>
          <a:bodyPr wrap="none" rtlCol="0">
            <a:spAutoFit/>
          </a:bodyPr>
          <a:lstStyle/>
          <a:p>
            <a:r>
              <a:rPr lang="en-US" sz="800" dirty="0" smtClean="0"/>
              <a:t>x/y</a:t>
            </a:r>
            <a:endParaRPr lang="en-US" sz="800" dirty="0"/>
          </a:p>
        </p:txBody>
      </p:sp>
      <p:sp>
        <p:nvSpPr>
          <p:cNvPr id="103" name="TextBox 102"/>
          <p:cNvSpPr txBox="1"/>
          <p:nvPr/>
        </p:nvSpPr>
        <p:spPr>
          <a:xfrm>
            <a:off x="1557330" y="5071392"/>
            <a:ext cx="4222631" cy="369332"/>
          </a:xfrm>
          <a:prstGeom prst="rect">
            <a:avLst/>
          </a:prstGeom>
          <a:noFill/>
        </p:spPr>
        <p:txBody>
          <a:bodyPr wrap="none" rtlCol="0">
            <a:spAutoFit/>
          </a:bodyPr>
          <a:lstStyle/>
          <a:p>
            <a:r>
              <a:rPr lang="en-US" sz="900" dirty="0" err="1" smtClean="0"/>
              <a:t>nonPoliceRTA.nonPoliceBathroom</a:t>
            </a:r>
            <a:endParaRPr lang="en-US" sz="900" dirty="0" smtClean="0"/>
          </a:p>
          <a:p>
            <a:r>
              <a:rPr lang="en-US" sz="900" dirty="0" smtClean="0"/>
              <a:t>9:00PM </a:t>
            </a:r>
            <a:r>
              <a:rPr lang="en-US" sz="900" dirty="0" err="1" smtClean="0"/>
              <a:t>nonPOliceOfficeLogical</a:t>
            </a:r>
            <a:r>
              <a:rPr lang="en-US" sz="900" dirty="0" smtClean="0"/>
              <a:t> </a:t>
            </a:r>
            <a:r>
              <a:rPr lang="en-US" sz="900" dirty="0" err="1" smtClean="0"/>
              <a:t>nonPOlcieOverlaysesLogical</a:t>
            </a:r>
            <a:r>
              <a:rPr lang="en-US" sz="900" dirty="0" smtClean="0"/>
              <a:t>(</a:t>
            </a:r>
            <a:r>
              <a:rPr lang="en-US" sz="900" dirty="0" err="1" smtClean="0"/>
              <a:t>nonPolceiHelipoterLogcal</a:t>
            </a:r>
            <a:endParaRPr lang="en-US" dirty="0"/>
          </a:p>
        </p:txBody>
      </p:sp>
      <p:sp>
        <p:nvSpPr>
          <p:cNvPr id="104" name="Rectangle 103"/>
          <p:cNvSpPr/>
          <p:nvPr/>
        </p:nvSpPr>
        <p:spPr>
          <a:xfrm>
            <a:off x="195246" y="4113989"/>
            <a:ext cx="1153312" cy="12723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377240" y="4185499"/>
            <a:ext cx="658211" cy="4548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CIVIL COURT</a:t>
            </a:r>
            <a:endParaRPr lang="en-US" sz="1050" dirty="0"/>
          </a:p>
        </p:txBody>
      </p:sp>
      <p:sp>
        <p:nvSpPr>
          <p:cNvPr id="106" name="Rectangle 105"/>
          <p:cNvSpPr/>
          <p:nvPr/>
        </p:nvSpPr>
        <p:spPr>
          <a:xfrm>
            <a:off x="391506" y="5028625"/>
            <a:ext cx="658211" cy="4548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CRIMAN COURT</a:t>
            </a:r>
            <a:endParaRPr lang="en-US" sz="1050" dirty="0"/>
          </a:p>
        </p:txBody>
      </p:sp>
      <p:cxnSp>
        <p:nvCxnSpPr>
          <p:cNvPr id="108" name="Straight Arrow Connector 107"/>
          <p:cNvCxnSpPr>
            <a:endCxn id="105" idx="3"/>
          </p:cNvCxnSpPr>
          <p:nvPr/>
        </p:nvCxnSpPr>
        <p:spPr>
          <a:xfrm flipH="1">
            <a:off x="1035451" y="3785917"/>
            <a:ext cx="1219239" cy="627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2754410" y="5845504"/>
            <a:ext cx="3425938" cy="215444"/>
          </a:xfrm>
          <a:prstGeom prst="rect">
            <a:avLst/>
          </a:prstGeom>
          <a:noFill/>
        </p:spPr>
        <p:txBody>
          <a:bodyPr wrap="none" rtlCol="0">
            <a:spAutoFit/>
          </a:bodyPr>
          <a:lstStyle/>
          <a:p>
            <a:r>
              <a:rPr lang="en-US" sz="800" dirty="0" smtClean="0"/>
              <a:t>x/y[] 1-2s </a:t>
            </a:r>
            <a:r>
              <a:rPr lang="en-US" sz="800" dirty="0" err="1" smtClean="0"/>
              <a:t>nonPoliceFunerLoicalMiltiary</a:t>
            </a:r>
            <a:r>
              <a:rPr lang="en-US" sz="800" strike="sngStrike" dirty="0" smtClean="0"/>
              <a:t>(to do that </a:t>
            </a:r>
            <a:r>
              <a:rPr lang="en-US" sz="800" strike="sngStrike" dirty="0" err="1" smtClean="0"/>
              <a:t>avg</a:t>
            </a:r>
            <a:r>
              <a:rPr lang="en-US" sz="800" strike="sngStrike" dirty="0" smtClean="0"/>
              <a:t> work and have to back)</a:t>
            </a:r>
            <a:endParaRPr lang="en-US" sz="800" strike="sngStrike" dirty="0"/>
          </a:p>
        </p:txBody>
      </p:sp>
      <p:sp>
        <p:nvSpPr>
          <p:cNvPr id="110" name="Rectangle 109"/>
          <p:cNvSpPr/>
          <p:nvPr/>
        </p:nvSpPr>
        <p:spPr>
          <a:xfrm>
            <a:off x="783431" y="4506122"/>
            <a:ext cx="658211" cy="454865"/>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FAMILY COURT</a:t>
            </a:r>
            <a:endParaRPr lang="en-US" sz="1050" dirty="0"/>
          </a:p>
        </p:txBody>
      </p:sp>
      <p:sp>
        <p:nvSpPr>
          <p:cNvPr id="111" name="Rectangle 110"/>
          <p:cNvSpPr/>
          <p:nvPr/>
        </p:nvSpPr>
        <p:spPr>
          <a:xfrm>
            <a:off x="33062" y="2084069"/>
            <a:ext cx="12158938" cy="476705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562708" y="2522740"/>
            <a:ext cx="1223889" cy="3049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ITIL</a:t>
            </a:r>
            <a:endParaRPr lang="en-US" dirty="0"/>
          </a:p>
        </p:txBody>
      </p:sp>
      <p:sp>
        <p:nvSpPr>
          <p:cNvPr id="113" name="Rectangle 112"/>
          <p:cNvSpPr/>
          <p:nvPr/>
        </p:nvSpPr>
        <p:spPr>
          <a:xfrm>
            <a:off x="556536" y="2933970"/>
            <a:ext cx="1229999" cy="7487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476291" y="3086649"/>
            <a:ext cx="1449436" cy="369332"/>
          </a:xfrm>
          <a:prstGeom prst="rect">
            <a:avLst/>
          </a:prstGeom>
          <a:noFill/>
        </p:spPr>
        <p:txBody>
          <a:bodyPr wrap="none" rtlCol="0">
            <a:spAutoFit/>
          </a:bodyPr>
          <a:lstStyle/>
          <a:p>
            <a:r>
              <a:rPr lang="en-US" dirty="0" smtClean="0"/>
              <a:t>10-24-2023-1</a:t>
            </a:r>
            <a:endParaRPr lang="en-US" dirty="0"/>
          </a:p>
        </p:txBody>
      </p:sp>
      <p:pic>
        <p:nvPicPr>
          <p:cNvPr id="115" name="Picture 114"/>
          <p:cNvPicPr>
            <a:picLocks noChangeAspect="1"/>
          </p:cNvPicPr>
          <p:nvPr/>
        </p:nvPicPr>
        <p:blipFill>
          <a:blip r:embed="rId8"/>
          <a:stretch>
            <a:fillRect/>
          </a:stretch>
        </p:blipFill>
        <p:spPr>
          <a:xfrm>
            <a:off x="1993552" y="4090671"/>
            <a:ext cx="2162175" cy="2076450"/>
          </a:xfrm>
          <a:prstGeom prst="rect">
            <a:avLst/>
          </a:prstGeom>
        </p:spPr>
      </p:pic>
      <p:pic>
        <p:nvPicPr>
          <p:cNvPr id="116" name="Picture 115"/>
          <p:cNvPicPr>
            <a:picLocks noChangeAspect="1"/>
          </p:cNvPicPr>
          <p:nvPr/>
        </p:nvPicPr>
        <p:blipFill>
          <a:blip r:embed="rId9"/>
          <a:stretch>
            <a:fillRect/>
          </a:stretch>
        </p:blipFill>
        <p:spPr>
          <a:xfrm>
            <a:off x="3160142" y="4938793"/>
            <a:ext cx="587059" cy="413422"/>
          </a:xfrm>
          <a:prstGeom prst="rect">
            <a:avLst/>
          </a:prstGeom>
        </p:spPr>
      </p:pic>
      <p:pic>
        <p:nvPicPr>
          <p:cNvPr id="117" name="Picture 116"/>
          <p:cNvPicPr>
            <a:picLocks noChangeAspect="1"/>
          </p:cNvPicPr>
          <p:nvPr/>
        </p:nvPicPr>
        <p:blipFill>
          <a:blip r:embed="rId9"/>
          <a:stretch>
            <a:fillRect/>
          </a:stretch>
        </p:blipFill>
        <p:spPr>
          <a:xfrm>
            <a:off x="2524729" y="4949342"/>
            <a:ext cx="587059" cy="413422"/>
          </a:xfrm>
          <a:prstGeom prst="rect">
            <a:avLst/>
          </a:prstGeom>
        </p:spPr>
      </p:pic>
      <p:sp>
        <p:nvSpPr>
          <p:cNvPr id="118" name="Rectangle 117"/>
          <p:cNvSpPr/>
          <p:nvPr/>
        </p:nvSpPr>
        <p:spPr>
          <a:xfrm>
            <a:off x="3825717" y="5073306"/>
            <a:ext cx="314186" cy="491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p:cNvSpPr/>
          <p:nvPr/>
        </p:nvSpPr>
        <p:spPr>
          <a:xfrm>
            <a:off x="4097880" y="5057047"/>
            <a:ext cx="567129" cy="52529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p:cNvSpPr/>
          <p:nvPr/>
        </p:nvSpPr>
        <p:spPr>
          <a:xfrm>
            <a:off x="4599120" y="5073306"/>
            <a:ext cx="386452" cy="491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4713363" y="5033755"/>
            <a:ext cx="288692" cy="2854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 name="Picture 121"/>
          <p:cNvPicPr>
            <a:picLocks noChangeAspect="1"/>
          </p:cNvPicPr>
          <p:nvPr/>
        </p:nvPicPr>
        <p:blipFill>
          <a:blip r:embed="rId10"/>
          <a:stretch>
            <a:fillRect/>
          </a:stretch>
        </p:blipFill>
        <p:spPr>
          <a:xfrm>
            <a:off x="4409173" y="2489136"/>
            <a:ext cx="2000250" cy="1962150"/>
          </a:xfrm>
          <a:prstGeom prst="rect">
            <a:avLst/>
          </a:prstGeom>
        </p:spPr>
      </p:pic>
      <p:sp>
        <p:nvSpPr>
          <p:cNvPr id="123" name="TextBox 122"/>
          <p:cNvSpPr txBox="1"/>
          <p:nvPr/>
        </p:nvSpPr>
        <p:spPr>
          <a:xfrm>
            <a:off x="2672650" y="1541596"/>
            <a:ext cx="580608" cy="230832"/>
          </a:xfrm>
          <a:prstGeom prst="rect">
            <a:avLst/>
          </a:prstGeom>
          <a:noFill/>
        </p:spPr>
        <p:txBody>
          <a:bodyPr wrap="none" rtlCol="0">
            <a:spAutoFit/>
          </a:bodyPr>
          <a:lstStyle/>
          <a:p>
            <a:r>
              <a:rPr lang="en-US" sz="900" dirty="0" smtClean="0"/>
              <a:t>8:37 AM</a:t>
            </a:r>
            <a:endParaRPr lang="en-US" sz="900" dirty="0"/>
          </a:p>
        </p:txBody>
      </p:sp>
      <p:sp>
        <p:nvSpPr>
          <p:cNvPr id="124" name="TextBox 123"/>
          <p:cNvSpPr txBox="1"/>
          <p:nvPr/>
        </p:nvSpPr>
        <p:spPr>
          <a:xfrm>
            <a:off x="1282985" y="2902255"/>
            <a:ext cx="535724" cy="215444"/>
          </a:xfrm>
          <a:prstGeom prst="rect">
            <a:avLst/>
          </a:prstGeom>
          <a:noFill/>
        </p:spPr>
        <p:txBody>
          <a:bodyPr wrap="none" rtlCol="0">
            <a:spAutoFit/>
          </a:bodyPr>
          <a:lstStyle/>
          <a:p>
            <a:r>
              <a:rPr lang="en-US" sz="800" dirty="0" smtClean="0"/>
              <a:t>8:37 AM</a:t>
            </a:r>
            <a:endParaRPr lang="en-US" sz="800" dirty="0"/>
          </a:p>
        </p:txBody>
      </p:sp>
      <p:pic>
        <p:nvPicPr>
          <p:cNvPr id="126" name="Picture 1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2508" y="5064452"/>
            <a:ext cx="868514" cy="636468"/>
          </a:xfrm>
          <a:prstGeom prst="rect">
            <a:avLst/>
          </a:prstGeom>
        </p:spPr>
      </p:pic>
      <p:pic>
        <p:nvPicPr>
          <p:cNvPr id="127" name="Picture 1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87249" y="5014002"/>
            <a:ext cx="681137" cy="681137"/>
          </a:xfrm>
          <a:prstGeom prst="rect">
            <a:avLst/>
          </a:prstGeom>
        </p:spPr>
      </p:pic>
      <p:pic>
        <p:nvPicPr>
          <p:cNvPr id="130" name="Picture 129"/>
          <p:cNvPicPr>
            <a:picLocks noChangeAspect="1"/>
          </p:cNvPicPr>
          <p:nvPr/>
        </p:nvPicPr>
        <p:blipFill>
          <a:blip r:embed="rId13"/>
          <a:stretch>
            <a:fillRect/>
          </a:stretch>
        </p:blipFill>
        <p:spPr>
          <a:xfrm>
            <a:off x="9243612" y="5027622"/>
            <a:ext cx="757275" cy="659562"/>
          </a:xfrm>
          <a:prstGeom prst="rect">
            <a:avLst/>
          </a:prstGeom>
        </p:spPr>
      </p:pic>
      <p:sp>
        <p:nvSpPr>
          <p:cNvPr id="131" name="Rectangle 130"/>
          <p:cNvSpPr/>
          <p:nvPr/>
        </p:nvSpPr>
        <p:spPr>
          <a:xfrm>
            <a:off x="7709019" y="5035924"/>
            <a:ext cx="2315228" cy="70571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Picture 1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60029" y="4838106"/>
            <a:ext cx="294719" cy="294719"/>
          </a:xfrm>
          <a:prstGeom prst="rect">
            <a:avLst/>
          </a:prstGeom>
        </p:spPr>
      </p:pic>
    </p:spTree>
    <p:extLst>
      <p:ext uri="{BB962C8B-B14F-4D97-AF65-F5344CB8AC3E}">
        <p14:creationId xmlns:p14="http://schemas.microsoft.com/office/powerpoint/2010/main" val="826958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6" name="TextBox 5"/>
          <p:cNvSpPr txBox="1"/>
          <p:nvPr/>
        </p:nvSpPr>
        <p:spPr>
          <a:xfrm>
            <a:off x="992372" y="1669892"/>
            <a:ext cx="2093907" cy="369332"/>
          </a:xfrm>
          <a:prstGeom prst="rect">
            <a:avLst/>
          </a:prstGeom>
          <a:noFill/>
        </p:spPr>
        <p:txBody>
          <a:bodyPr wrap="none" rtlCol="0">
            <a:spAutoFit/>
          </a:bodyPr>
          <a:lstStyle/>
          <a:p>
            <a:r>
              <a:rPr lang="en-US" dirty="0" smtClean="0"/>
              <a:t>Building of the Brain</a:t>
            </a:r>
            <a:endParaRPr lang="en-US" dirty="0"/>
          </a:p>
        </p:txBody>
      </p:sp>
      <p:sp>
        <p:nvSpPr>
          <p:cNvPr id="2" name="Rectangle 1"/>
          <p:cNvSpPr/>
          <p:nvPr/>
        </p:nvSpPr>
        <p:spPr>
          <a:xfrm>
            <a:off x="1141364" y="3943343"/>
            <a:ext cx="1364343" cy="1219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352799" y="3943343"/>
            <a:ext cx="1364343" cy="121920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5805714" y="3943343"/>
            <a:ext cx="1364343" cy="12192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24603" y="2396251"/>
            <a:ext cx="3924601" cy="646331"/>
          </a:xfrm>
          <a:prstGeom prst="rect">
            <a:avLst/>
          </a:prstGeom>
          <a:noFill/>
        </p:spPr>
        <p:txBody>
          <a:bodyPr wrap="none" rtlCol="0">
            <a:spAutoFit/>
          </a:bodyPr>
          <a:lstStyle/>
          <a:p>
            <a:r>
              <a:rPr lang="en-US" u="sng" dirty="0" smtClean="0"/>
              <a:t>CHECKPOINT CHARLIE(</a:t>
            </a:r>
            <a:r>
              <a:rPr lang="en-US" u="sng" dirty="0" err="1" smtClean="0"/>
              <a:t>ibm</a:t>
            </a:r>
            <a:r>
              <a:rPr lang="en-US" u="sng" dirty="0" smtClean="0"/>
              <a:t> </a:t>
            </a:r>
            <a:r>
              <a:rPr lang="en-US" dirty="0" err="1" smtClean="0"/>
              <a:t>cashregister</a:t>
            </a:r>
            <a:r>
              <a:rPr lang="en-US" dirty="0" smtClean="0"/>
              <a:t>)</a:t>
            </a:r>
          </a:p>
          <a:p>
            <a:r>
              <a:rPr lang="en-US" dirty="0" smtClean="0"/>
              <a:t>§Theft KFC cash </a:t>
            </a:r>
            <a:r>
              <a:rPr lang="en-US" dirty="0" err="1" smtClean="0"/>
              <a:t>regher</a:t>
            </a:r>
            <a:r>
              <a:rPr lang="en-US" dirty="0" smtClean="0"/>
              <a:t> FORT MYERS</a:t>
            </a:r>
            <a:endParaRPr lang="en-US"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96604" y="5109029"/>
            <a:ext cx="949779" cy="531876"/>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73028" y="5065485"/>
            <a:ext cx="828675" cy="458241"/>
          </a:xfrm>
          <a:prstGeom prst="rect">
            <a:avLst/>
          </a:prstGeom>
        </p:spPr>
      </p:pic>
      <p:sp>
        <p:nvSpPr>
          <p:cNvPr id="12" name="Rectangle 11"/>
          <p:cNvSpPr/>
          <p:nvPr/>
        </p:nvSpPr>
        <p:spPr>
          <a:xfrm>
            <a:off x="7996604" y="3280228"/>
            <a:ext cx="1814285" cy="1625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996604" y="3120571"/>
            <a:ext cx="1814285" cy="3332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59595" y="5640905"/>
            <a:ext cx="413335" cy="413335"/>
          </a:xfrm>
          <a:prstGeom prst="rect">
            <a:avLst/>
          </a:prstGeom>
        </p:spPr>
      </p:pic>
      <p:cxnSp>
        <p:nvCxnSpPr>
          <p:cNvPr id="18" name="Straight Connector 17"/>
          <p:cNvCxnSpPr/>
          <p:nvPr/>
        </p:nvCxnSpPr>
        <p:spPr>
          <a:xfrm flipV="1">
            <a:off x="9173028" y="4905828"/>
            <a:ext cx="1219201" cy="617898"/>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173028" y="5065485"/>
            <a:ext cx="864506" cy="54518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9155112" y="5620027"/>
            <a:ext cx="864506" cy="54518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endCxn id="12" idx="2"/>
          </p:cNvCxnSpPr>
          <p:nvPr/>
        </p:nvCxnSpPr>
        <p:spPr>
          <a:xfrm flipV="1">
            <a:off x="7996604" y="4905828"/>
            <a:ext cx="907143" cy="1045029"/>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996604" y="2605527"/>
            <a:ext cx="1532343" cy="369332"/>
          </a:xfrm>
          <a:prstGeom prst="rect">
            <a:avLst/>
          </a:prstGeom>
        </p:spPr>
        <p:txBody>
          <a:bodyPr wrap="none">
            <a:spAutoFit/>
          </a:bodyPr>
          <a:lstStyle/>
          <a:p>
            <a:r>
              <a:rPr lang="en-US" b="1" dirty="0"/>
              <a:t>§Theft </a:t>
            </a:r>
            <a:r>
              <a:rPr lang="en-US" sz="800" strike="sngStrike" dirty="0"/>
              <a:t>KFC cash </a:t>
            </a:r>
            <a:r>
              <a:rPr lang="en-US" sz="800" strike="sngStrike" dirty="0" err="1"/>
              <a:t>regher</a:t>
            </a:r>
            <a:r>
              <a:rPr lang="en-US" sz="800" strike="sngStrike" dirty="0"/>
              <a:t> </a:t>
            </a:r>
          </a:p>
        </p:txBody>
      </p:sp>
      <p:pic>
        <p:nvPicPr>
          <p:cNvPr id="24" name="Picture 2" descr="Dr. Joachim Fisah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25532" y="5756933"/>
            <a:ext cx="891921" cy="594614"/>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flipV="1">
            <a:off x="7750895" y="5640905"/>
            <a:ext cx="1404217" cy="846981"/>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046094" y="5074847"/>
            <a:ext cx="864506" cy="54518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068169" y="5736055"/>
            <a:ext cx="864506" cy="54518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V="1">
            <a:off x="7532914" y="5640905"/>
            <a:ext cx="1826681" cy="710642"/>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9966" y="3613472"/>
            <a:ext cx="876300" cy="876300"/>
          </a:xfrm>
          <a:prstGeom prst="rect">
            <a:avLst/>
          </a:prstGeom>
        </p:spPr>
      </p:pic>
      <p:sp>
        <p:nvSpPr>
          <p:cNvPr id="32" name="Rectangle 31"/>
          <p:cNvSpPr/>
          <p:nvPr/>
        </p:nvSpPr>
        <p:spPr>
          <a:xfrm>
            <a:off x="8010904" y="2480443"/>
            <a:ext cx="1880899" cy="54518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V="1">
            <a:off x="7750895" y="3120571"/>
            <a:ext cx="2394591" cy="492901"/>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096000" y="4063414"/>
            <a:ext cx="917239" cy="923330"/>
          </a:xfrm>
          <a:prstGeom prst="rect">
            <a:avLst/>
          </a:prstGeom>
          <a:noFill/>
        </p:spPr>
        <p:txBody>
          <a:bodyPr wrap="none" rtlCol="0">
            <a:spAutoFit/>
          </a:bodyPr>
          <a:lstStyle/>
          <a:p>
            <a:r>
              <a:rPr lang="en-US" dirty="0" smtClean="0">
                <a:solidFill>
                  <a:schemeClr val="bg1"/>
                </a:solidFill>
              </a:rPr>
              <a:t>IBM</a:t>
            </a:r>
          </a:p>
          <a:p>
            <a:r>
              <a:rPr lang="en-US" dirty="0" smtClean="0">
                <a:solidFill>
                  <a:schemeClr val="bg1"/>
                </a:solidFill>
              </a:rPr>
              <a:t>WSAM</a:t>
            </a:r>
          </a:p>
          <a:p>
            <a:r>
              <a:rPr lang="en-US" dirty="0" err="1" smtClean="0">
                <a:solidFill>
                  <a:schemeClr val="bg1"/>
                </a:solidFill>
              </a:rPr>
              <a:t>Cournal</a:t>
            </a:r>
            <a:endParaRPr lang="en-US" dirty="0">
              <a:solidFill>
                <a:schemeClr val="bg1"/>
              </a:solidFill>
            </a:endParaRPr>
          </a:p>
        </p:txBody>
      </p:sp>
      <p:sp>
        <p:nvSpPr>
          <p:cNvPr id="36" name="TextBox 35"/>
          <p:cNvSpPr txBox="1"/>
          <p:nvPr/>
        </p:nvSpPr>
        <p:spPr>
          <a:xfrm>
            <a:off x="3338604" y="4051622"/>
            <a:ext cx="1635897" cy="738664"/>
          </a:xfrm>
          <a:prstGeom prst="rect">
            <a:avLst/>
          </a:prstGeom>
          <a:noFill/>
        </p:spPr>
        <p:txBody>
          <a:bodyPr wrap="none" rtlCol="0">
            <a:spAutoFit/>
          </a:bodyPr>
          <a:lstStyle/>
          <a:p>
            <a:r>
              <a:rPr lang="en-US" sz="800" strike="sngStrike" dirty="0" smtClean="0"/>
              <a:t>Apple Touch</a:t>
            </a:r>
          </a:p>
          <a:p>
            <a:r>
              <a:rPr lang="en-US" sz="800" strike="sngStrike" dirty="0" smtClean="0"/>
              <a:t>Windows CE</a:t>
            </a:r>
          </a:p>
          <a:p>
            <a:r>
              <a:rPr lang="en-US" sz="800" strike="sngStrike" dirty="0" smtClean="0"/>
              <a:t>Russia</a:t>
            </a:r>
          </a:p>
          <a:p>
            <a:r>
              <a:rPr lang="en-US" dirty="0" smtClean="0"/>
              <a:t>CASH REGISTER</a:t>
            </a:r>
            <a:endParaRPr lang="en-US" dirty="0"/>
          </a:p>
        </p:txBody>
      </p:sp>
      <p:sp>
        <p:nvSpPr>
          <p:cNvPr id="37" name="TextBox 36"/>
          <p:cNvSpPr txBox="1"/>
          <p:nvPr/>
        </p:nvSpPr>
        <p:spPr>
          <a:xfrm>
            <a:off x="3630735" y="4779222"/>
            <a:ext cx="679225" cy="369332"/>
          </a:xfrm>
          <a:prstGeom prst="rect">
            <a:avLst/>
          </a:prstGeom>
          <a:noFill/>
        </p:spPr>
        <p:txBody>
          <a:bodyPr wrap="none" rtlCol="0">
            <a:spAutoFit/>
          </a:bodyPr>
          <a:lstStyle/>
          <a:p>
            <a:r>
              <a:rPr lang="en-US" dirty="0" smtClean="0"/>
              <a:t>CPVA</a:t>
            </a:r>
            <a:endParaRPr lang="en-US" dirty="0"/>
          </a:p>
        </p:txBody>
      </p:sp>
      <p:sp>
        <p:nvSpPr>
          <p:cNvPr id="38" name="TextBox 37"/>
          <p:cNvSpPr txBox="1"/>
          <p:nvPr/>
        </p:nvSpPr>
        <p:spPr>
          <a:xfrm>
            <a:off x="8068169" y="2039224"/>
            <a:ext cx="1191352" cy="369332"/>
          </a:xfrm>
          <a:prstGeom prst="rect">
            <a:avLst/>
          </a:prstGeom>
          <a:noFill/>
        </p:spPr>
        <p:txBody>
          <a:bodyPr wrap="none" rtlCol="0">
            <a:spAutoFit/>
          </a:bodyPr>
          <a:lstStyle/>
          <a:p>
            <a:r>
              <a:rPr lang="en-US" dirty="0" smtClean="0"/>
              <a:t>2011-2017</a:t>
            </a:r>
            <a:endParaRPr lang="en-US" dirty="0"/>
          </a:p>
        </p:txBody>
      </p:sp>
      <p:sp>
        <p:nvSpPr>
          <p:cNvPr id="39" name="TextBox 38"/>
          <p:cNvSpPr txBox="1"/>
          <p:nvPr/>
        </p:nvSpPr>
        <p:spPr>
          <a:xfrm>
            <a:off x="3814095" y="3571086"/>
            <a:ext cx="1191352" cy="369332"/>
          </a:xfrm>
          <a:prstGeom prst="rect">
            <a:avLst/>
          </a:prstGeom>
          <a:noFill/>
        </p:spPr>
        <p:txBody>
          <a:bodyPr wrap="none" rtlCol="0">
            <a:spAutoFit/>
          </a:bodyPr>
          <a:lstStyle/>
          <a:p>
            <a:r>
              <a:rPr lang="en-US" dirty="0" smtClean="0"/>
              <a:t>2011-2017</a:t>
            </a:r>
            <a:endParaRPr lang="en-US" dirty="0"/>
          </a:p>
        </p:txBody>
      </p:sp>
      <p:sp>
        <p:nvSpPr>
          <p:cNvPr id="40" name="TextBox 39"/>
          <p:cNvSpPr txBox="1"/>
          <p:nvPr/>
        </p:nvSpPr>
        <p:spPr>
          <a:xfrm>
            <a:off x="8068169" y="1782433"/>
            <a:ext cx="2479910" cy="369332"/>
          </a:xfrm>
          <a:prstGeom prst="rect">
            <a:avLst/>
          </a:prstGeom>
          <a:noFill/>
        </p:spPr>
        <p:txBody>
          <a:bodyPr wrap="none" rtlCol="0">
            <a:spAutoFit/>
          </a:bodyPr>
          <a:lstStyle/>
          <a:p>
            <a:r>
              <a:rPr lang="en-US" dirty="0" smtClean="0"/>
              <a:t>ATOMLCOCK(!FBI:WMD)</a:t>
            </a:r>
            <a:endParaRPr lang="en-US" dirty="0"/>
          </a:p>
        </p:txBody>
      </p:sp>
      <p:sp>
        <p:nvSpPr>
          <p:cNvPr id="41" name="TextBox 40"/>
          <p:cNvSpPr txBox="1"/>
          <p:nvPr/>
        </p:nvSpPr>
        <p:spPr>
          <a:xfrm>
            <a:off x="1600489" y="2922138"/>
            <a:ext cx="1650388" cy="369332"/>
          </a:xfrm>
          <a:prstGeom prst="rect">
            <a:avLst/>
          </a:prstGeom>
          <a:noFill/>
        </p:spPr>
        <p:txBody>
          <a:bodyPr wrap="none" rtlCol="0">
            <a:spAutoFit/>
          </a:bodyPr>
          <a:lstStyle/>
          <a:p>
            <a:r>
              <a:rPr lang="en-US" dirty="0" smtClean="0"/>
              <a:t>1997 Sept,2000</a:t>
            </a:r>
            <a:endParaRPr lang="en-US" dirty="0"/>
          </a:p>
        </p:txBody>
      </p:sp>
      <p:sp>
        <p:nvSpPr>
          <p:cNvPr id="42" name="TextBox 41"/>
          <p:cNvSpPr txBox="1"/>
          <p:nvPr/>
        </p:nvSpPr>
        <p:spPr>
          <a:xfrm>
            <a:off x="1024603" y="3981516"/>
            <a:ext cx="1537793" cy="646331"/>
          </a:xfrm>
          <a:prstGeom prst="rect">
            <a:avLst/>
          </a:prstGeom>
          <a:noFill/>
        </p:spPr>
        <p:txBody>
          <a:bodyPr wrap="none" rtlCol="0">
            <a:spAutoFit/>
          </a:bodyPr>
          <a:lstStyle/>
          <a:p>
            <a:r>
              <a:rPr lang="en-US" dirty="0" smtClean="0"/>
              <a:t>CHECKPIONT</a:t>
            </a:r>
          </a:p>
          <a:p>
            <a:r>
              <a:rPr lang="en-US" dirty="0" smtClean="0"/>
              <a:t>CHARLE</a:t>
            </a:r>
            <a:r>
              <a:rPr lang="en-US" strike="sngStrike" dirty="0" smtClean="0"/>
              <a:t>(store)</a:t>
            </a:r>
            <a:endParaRPr lang="en-US" strike="sngStrike" dirty="0"/>
          </a:p>
        </p:txBody>
      </p:sp>
      <p:sp>
        <p:nvSpPr>
          <p:cNvPr id="43" name="Rectangle 42"/>
          <p:cNvSpPr/>
          <p:nvPr/>
        </p:nvSpPr>
        <p:spPr>
          <a:xfrm>
            <a:off x="992372" y="2396854"/>
            <a:ext cx="6177183" cy="89461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992372" y="3549460"/>
            <a:ext cx="6177183" cy="177728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7"/>
          <a:stretch>
            <a:fillRect/>
          </a:stretch>
        </p:blipFill>
        <p:spPr>
          <a:xfrm>
            <a:off x="3417031" y="1631996"/>
            <a:ext cx="1300111" cy="664736"/>
          </a:xfrm>
          <a:prstGeom prst="rect">
            <a:avLst/>
          </a:prstGeom>
        </p:spPr>
      </p:pic>
      <p:sp>
        <p:nvSpPr>
          <p:cNvPr id="46" name="TextBox 45"/>
          <p:cNvSpPr txBox="1"/>
          <p:nvPr/>
        </p:nvSpPr>
        <p:spPr>
          <a:xfrm>
            <a:off x="3261883" y="1328671"/>
            <a:ext cx="920317" cy="369332"/>
          </a:xfrm>
          <a:prstGeom prst="rect">
            <a:avLst/>
          </a:prstGeom>
          <a:noFill/>
        </p:spPr>
        <p:txBody>
          <a:bodyPr wrap="none" rtlCol="0">
            <a:spAutoFit/>
          </a:bodyPr>
          <a:lstStyle/>
          <a:p>
            <a:r>
              <a:rPr lang="en-US" dirty="0" smtClean="0"/>
              <a:t>LoC.gov</a:t>
            </a:r>
            <a:endParaRPr lang="en-US" dirty="0"/>
          </a:p>
        </p:txBody>
      </p:sp>
      <p:cxnSp>
        <p:nvCxnSpPr>
          <p:cNvPr id="48" name="Straight Connector 47"/>
          <p:cNvCxnSpPr/>
          <p:nvPr/>
        </p:nvCxnSpPr>
        <p:spPr>
          <a:xfrm flipV="1">
            <a:off x="6299200" y="3755752"/>
            <a:ext cx="391886" cy="123099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6216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2" name="TextBox 1"/>
          <p:cNvSpPr txBox="1"/>
          <p:nvPr/>
        </p:nvSpPr>
        <p:spPr>
          <a:xfrm>
            <a:off x="420914" y="1883586"/>
            <a:ext cx="1879041" cy="1107996"/>
          </a:xfrm>
          <a:prstGeom prst="rect">
            <a:avLst/>
          </a:prstGeom>
          <a:noFill/>
        </p:spPr>
        <p:txBody>
          <a:bodyPr wrap="none" rtlCol="0">
            <a:spAutoFit/>
          </a:bodyPr>
          <a:lstStyle/>
          <a:p>
            <a:r>
              <a:rPr lang="en-US" sz="6600" dirty="0" smtClean="0"/>
              <a:t>MPG</a:t>
            </a:r>
            <a:endParaRPr lang="en-US" sz="6600" dirty="0"/>
          </a:p>
        </p:txBody>
      </p:sp>
      <p:sp>
        <p:nvSpPr>
          <p:cNvPr id="3" name="Rectangle 2"/>
          <p:cNvSpPr/>
          <p:nvPr/>
        </p:nvSpPr>
        <p:spPr>
          <a:xfrm>
            <a:off x="522513" y="1651358"/>
            <a:ext cx="1785257" cy="406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Verfassungericht</a:t>
            </a:r>
            <a:endParaRPr lang="en-US" dirty="0"/>
          </a:p>
        </p:txBody>
      </p:sp>
      <p:sp>
        <p:nvSpPr>
          <p:cNvPr id="6" name="TextBox 5"/>
          <p:cNvSpPr txBox="1"/>
          <p:nvPr/>
        </p:nvSpPr>
        <p:spPr>
          <a:xfrm>
            <a:off x="420914" y="2670703"/>
            <a:ext cx="2111540" cy="369332"/>
          </a:xfrm>
          <a:prstGeom prst="rect">
            <a:avLst/>
          </a:prstGeom>
          <a:noFill/>
        </p:spPr>
        <p:txBody>
          <a:bodyPr wrap="none" rtlCol="0">
            <a:spAutoFit/>
          </a:bodyPr>
          <a:lstStyle/>
          <a:p>
            <a:r>
              <a:rPr lang="en-US" dirty="0" err="1" smtClean="0"/>
              <a:t>Medizinegesetzbuch</a:t>
            </a:r>
            <a:endParaRPr lang="en-US" dirty="0"/>
          </a:p>
        </p:txBody>
      </p:sp>
      <p:pic>
        <p:nvPicPr>
          <p:cNvPr id="7" name="Picture 6"/>
          <p:cNvPicPr>
            <a:picLocks noChangeAspect="1"/>
          </p:cNvPicPr>
          <p:nvPr/>
        </p:nvPicPr>
        <p:blipFill>
          <a:blip r:embed="rId3"/>
          <a:stretch>
            <a:fillRect/>
          </a:stretch>
        </p:blipFill>
        <p:spPr>
          <a:xfrm>
            <a:off x="3064328" y="1651358"/>
            <a:ext cx="2057400" cy="2257425"/>
          </a:xfrm>
          <a:prstGeom prst="rect">
            <a:avLst/>
          </a:prstGeom>
        </p:spPr>
      </p:pic>
      <p:cxnSp>
        <p:nvCxnSpPr>
          <p:cNvPr id="9" name="Straight Arrow Connector 8"/>
          <p:cNvCxnSpPr/>
          <p:nvPr/>
        </p:nvCxnSpPr>
        <p:spPr>
          <a:xfrm>
            <a:off x="5457371" y="2437584"/>
            <a:ext cx="2554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96000" y="1886618"/>
            <a:ext cx="1134285" cy="369332"/>
          </a:xfrm>
          <a:prstGeom prst="rect">
            <a:avLst/>
          </a:prstGeom>
          <a:noFill/>
        </p:spPr>
        <p:txBody>
          <a:bodyPr wrap="none" rtlCol="0">
            <a:spAutoFit/>
          </a:bodyPr>
          <a:lstStyle/>
          <a:p>
            <a:r>
              <a:rPr lang="en-US" dirty="0" smtClean="0"/>
              <a:t>IBM:SOAP</a:t>
            </a:r>
            <a:endParaRPr lang="en-US" dirty="0"/>
          </a:p>
        </p:txBody>
      </p:sp>
      <p:sp>
        <p:nvSpPr>
          <p:cNvPr id="11" name="Rectangle 10"/>
          <p:cNvSpPr/>
          <p:nvPr/>
        </p:nvSpPr>
        <p:spPr>
          <a:xfrm>
            <a:off x="8651866" y="1883586"/>
            <a:ext cx="1457145" cy="37577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t>nonPoliceDevelopment</a:t>
            </a:r>
            <a:endParaRPr lang="en-US" sz="1000" dirty="0"/>
          </a:p>
        </p:txBody>
      </p:sp>
      <p:graphicFrame>
        <p:nvGraphicFramePr>
          <p:cNvPr id="12" name="Object 11"/>
          <p:cNvGraphicFramePr>
            <a:graphicFrameLocks noChangeAspect="1"/>
          </p:cNvGraphicFramePr>
          <p:nvPr>
            <p:extLst>
              <p:ext uri="{D42A27DB-BD31-4B8C-83A1-F6EECF244321}">
                <p14:modId xmlns:p14="http://schemas.microsoft.com/office/powerpoint/2010/main" val="1380387699"/>
              </p:ext>
            </p:extLst>
          </p:nvPr>
        </p:nvGraphicFramePr>
        <p:xfrm>
          <a:off x="8888389" y="2362287"/>
          <a:ext cx="938213" cy="533400"/>
        </p:xfrm>
        <a:graphic>
          <a:graphicData uri="http://schemas.openxmlformats.org/presentationml/2006/ole">
            <mc:AlternateContent xmlns:mc="http://schemas.openxmlformats.org/markup-compatibility/2006">
              <mc:Choice xmlns:v="urn:schemas-microsoft-com:vml" Requires="v">
                <p:oleObj spid="_x0000_s2056" name="Packager Shell Object" showAsIcon="1" r:id="rId4" imgW="938880" imgH="532800" progId="Package">
                  <p:embed/>
                </p:oleObj>
              </mc:Choice>
              <mc:Fallback>
                <p:oleObj name="Packager Shell Object" showAsIcon="1" r:id="rId4" imgW="938880" imgH="532800" progId="Package">
                  <p:embed/>
                  <p:pic>
                    <p:nvPicPr>
                      <p:cNvPr id="34" name="Object 33"/>
                      <p:cNvPicPr/>
                      <p:nvPr/>
                    </p:nvPicPr>
                    <p:blipFill>
                      <a:blip r:embed="rId5"/>
                      <a:stretch>
                        <a:fillRect/>
                      </a:stretch>
                    </p:blipFill>
                    <p:spPr>
                      <a:xfrm>
                        <a:off x="8888389" y="2362287"/>
                        <a:ext cx="938213" cy="533400"/>
                      </a:xfrm>
                      <a:prstGeom prst="rect">
                        <a:avLst/>
                      </a:prstGeom>
                    </p:spPr>
                  </p:pic>
                </p:oleObj>
              </mc:Fallback>
            </mc:AlternateContent>
          </a:graphicData>
        </a:graphic>
      </p:graphicFrame>
      <p:pic>
        <p:nvPicPr>
          <p:cNvPr id="13" name="Picture 12"/>
          <p:cNvPicPr>
            <a:picLocks noChangeAspect="1"/>
          </p:cNvPicPr>
          <p:nvPr/>
        </p:nvPicPr>
        <p:blipFill>
          <a:blip r:embed="rId3"/>
          <a:stretch>
            <a:fillRect/>
          </a:stretch>
        </p:blipFill>
        <p:spPr>
          <a:xfrm>
            <a:off x="3055631" y="4034971"/>
            <a:ext cx="2074261" cy="2275926"/>
          </a:xfrm>
          <a:prstGeom prst="rect">
            <a:avLst/>
          </a:prstGeom>
        </p:spPr>
      </p:pic>
      <p:sp>
        <p:nvSpPr>
          <p:cNvPr id="14" name="TextBox 13"/>
          <p:cNvSpPr txBox="1"/>
          <p:nvPr/>
        </p:nvSpPr>
        <p:spPr>
          <a:xfrm>
            <a:off x="5762171" y="4867883"/>
            <a:ext cx="1355820" cy="923330"/>
          </a:xfrm>
          <a:prstGeom prst="rect">
            <a:avLst/>
          </a:prstGeom>
          <a:noFill/>
        </p:spPr>
        <p:txBody>
          <a:bodyPr wrap="none" rtlCol="0">
            <a:spAutoFit/>
          </a:bodyPr>
          <a:lstStyle/>
          <a:p>
            <a:r>
              <a:rPr lang="en-US" dirty="0" smtClean="0"/>
              <a:t>Frontal Lobe</a:t>
            </a:r>
          </a:p>
          <a:p>
            <a:r>
              <a:rPr lang="en-US" dirty="0" err="1" smtClean="0"/>
              <a:t>Celebrium</a:t>
            </a:r>
            <a:endParaRPr lang="en-US" dirty="0" smtClean="0"/>
          </a:p>
          <a:p>
            <a:r>
              <a:rPr lang="en-US" dirty="0" smtClean="0"/>
              <a:t>Hinder Lobe</a:t>
            </a:r>
            <a:endParaRPr lang="en-US" dirty="0"/>
          </a:p>
        </p:txBody>
      </p:sp>
      <p:cxnSp>
        <p:nvCxnSpPr>
          <p:cNvPr id="15" name="Straight Arrow Connector 14"/>
          <p:cNvCxnSpPr/>
          <p:nvPr/>
        </p:nvCxnSpPr>
        <p:spPr>
          <a:xfrm>
            <a:off x="5521419" y="4402269"/>
            <a:ext cx="25545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12800" y="3323771"/>
            <a:ext cx="1508426" cy="1200329"/>
          </a:xfrm>
          <a:prstGeom prst="rect">
            <a:avLst/>
          </a:prstGeom>
          <a:noFill/>
        </p:spPr>
        <p:txBody>
          <a:bodyPr wrap="none" rtlCol="0">
            <a:spAutoFit/>
          </a:bodyPr>
          <a:lstStyle/>
          <a:p>
            <a:r>
              <a:rPr lang="en-US" dirty="0" smtClean="0"/>
              <a:t>(translate)</a:t>
            </a:r>
          </a:p>
          <a:p>
            <a:r>
              <a:rPr lang="en-US" dirty="0" err="1" smtClean="0"/>
              <a:t>Constitutinal</a:t>
            </a:r>
            <a:endParaRPr lang="en-US" dirty="0" smtClean="0"/>
          </a:p>
          <a:p>
            <a:r>
              <a:rPr lang="en-US" dirty="0" smtClean="0"/>
              <a:t>Court Medical</a:t>
            </a:r>
          </a:p>
          <a:p>
            <a:r>
              <a:rPr lang="en-US" dirty="0" smtClean="0"/>
              <a:t>Code</a:t>
            </a:r>
            <a:endParaRPr lang="en-US" dirty="0"/>
          </a:p>
        </p:txBody>
      </p:sp>
      <p:sp>
        <p:nvSpPr>
          <p:cNvPr id="17" name="TextBox 16"/>
          <p:cNvSpPr txBox="1"/>
          <p:nvPr/>
        </p:nvSpPr>
        <p:spPr>
          <a:xfrm>
            <a:off x="246742" y="4764058"/>
            <a:ext cx="3339825" cy="1754326"/>
          </a:xfrm>
          <a:prstGeom prst="rect">
            <a:avLst/>
          </a:prstGeom>
          <a:noFill/>
        </p:spPr>
        <p:txBody>
          <a:bodyPr wrap="none" rtlCol="0">
            <a:spAutoFit/>
          </a:bodyPr>
          <a:lstStyle/>
          <a:p>
            <a:r>
              <a:rPr lang="en-US" dirty="0" smtClean="0"/>
              <a:t>WAR</a:t>
            </a:r>
          </a:p>
          <a:p>
            <a:r>
              <a:rPr lang="en-US" dirty="0" smtClean="0"/>
              <a:t>Roth.ibm.damiler.* </a:t>
            </a:r>
          </a:p>
          <a:p>
            <a:r>
              <a:rPr lang="en-US" dirty="0" err="1" smtClean="0"/>
              <a:t>Dr</a:t>
            </a:r>
            <a:r>
              <a:rPr lang="en-US" dirty="0" smtClean="0"/>
              <a:t> Zahn, </a:t>
            </a:r>
            <a:r>
              <a:rPr lang="en-US" dirty="0" err="1" smtClean="0"/>
              <a:t>Joachmim</a:t>
            </a:r>
            <a:endParaRPr lang="en-US" dirty="0" smtClean="0"/>
          </a:p>
          <a:p>
            <a:endParaRPr lang="en-US" dirty="0"/>
          </a:p>
          <a:p>
            <a:r>
              <a:rPr lang="en-US" dirty="0" smtClean="0"/>
              <a:t>1990 H1-B IMMGRATION ACT</a:t>
            </a:r>
          </a:p>
          <a:p>
            <a:r>
              <a:rPr lang="en-US" dirty="0" err="1" smtClean="0"/>
              <a:t>Assuemd</a:t>
            </a:r>
            <a:r>
              <a:rPr lang="en-US" dirty="0" smtClean="0"/>
              <a:t>: !G.VIRGINA </a:t>
            </a:r>
            <a:r>
              <a:rPr lang="en-US" dirty="0" err="1" smtClean="0"/>
              <a:t>MARY.IN.</a:t>
            </a:r>
            <a:r>
              <a:rPr lang="en-US" sz="800" strike="sngStrike" dirty="0" err="1" smtClean="0"/>
              <a:t>marx</a:t>
            </a:r>
            <a:endParaRPr lang="en-US" sz="800" strike="sngStrike" dirty="0"/>
          </a:p>
        </p:txBody>
      </p:sp>
      <p:sp>
        <p:nvSpPr>
          <p:cNvPr id="18" name="TextBox 17"/>
          <p:cNvSpPr txBox="1"/>
          <p:nvPr/>
        </p:nvSpPr>
        <p:spPr>
          <a:xfrm>
            <a:off x="7750270" y="4914050"/>
            <a:ext cx="4513943" cy="1754326"/>
          </a:xfrm>
          <a:prstGeom prst="rect">
            <a:avLst/>
          </a:prstGeom>
          <a:noFill/>
        </p:spPr>
        <p:txBody>
          <a:bodyPr wrap="square" rtlCol="0">
            <a:spAutoFit/>
          </a:bodyPr>
          <a:lstStyle/>
          <a:p>
            <a:r>
              <a:rPr lang="en-US" dirty="0" smtClean="0"/>
              <a:t>Acts against the goal from CAR I (1994 Max-Plank-</a:t>
            </a:r>
            <a:r>
              <a:rPr lang="en-US" dirty="0" err="1" smtClean="0"/>
              <a:t>Str</a:t>
            </a:r>
            <a:r>
              <a:rPr lang="en-US" dirty="0" smtClean="0"/>
              <a:t> &amp; Carl-Ben-</a:t>
            </a:r>
            <a:r>
              <a:rPr lang="en-US" dirty="0" err="1" smtClean="0"/>
              <a:t>Strasse</a:t>
            </a:r>
            <a:r>
              <a:rPr lang="en-US" dirty="0" smtClean="0"/>
              <a:t>)</a:t>
            </a:r>
          </a:p>
          <a:p>
            <a:r>
              <a:rPr lang="en-US" dirty="0" smtClean="0"/>
              <a:t>INDIA 2016 Dr. </a:t>
            </a:r>
            <a:r>
              <a:rPr lang="en-US" dirty="0" err="1" smtClean="0"/>
              <a:t>Joahcmin</a:t>
            </a:r>
            <a:r>
              <a:rPr lang="en-US" dirty="0" smtClean="0"/>
              <a:t> </a:t>
            </a:r>
            <a:r>
              <a:rPr lang="en-US" dirty="0" err="1" smtClean="0"/>
              <a:t>Fishan</a:t>
            </a:r>
            <a:r>
              <a:rPr lang="en-US" dirty="0" smtClean="0"/>
              <a:t> Post Dr. Dr. Prof  INT.!UN report to x/y Indian Engineer </a:t>
            </a:r>
            <a:r>
              <a:rPr lang="en-US" dirty="0" err="1" smtClean="0"/>
              <a:t>waks</a:t>
            </a:r>
            <a:r>
              <a:rPr lang="en-US" dirty="0" smtClean="0"/>
              <a:t> inside Max-Plank SUNDAY x/y WAR.!G.VINGIUNA.MARY.CHIEF SURGOIN </a:t>
            </a:r>
            <a:endParaRPr lang="en-US" dirty="0"/>
          </a:p>
        </p:txBody>
      </p:sp>
      <p:sp>
        <p:nvSpPr>
          <p:cNvPr id="19" name="Rectangle 18"/>
          <p:cNvSpPr/>
          <p:nvPr/>
        </p:nvSpPr>
        <p:spPr>
          <a:xfrm>
            <a:off x="7230285" y="4154768"/>
            <a:ext cx="3888950" cy="369332"/>
          </a:xfrm>
          <a:prstGeom prst="rect">
            <a:avLst/>
          </a:prstGeom>
        </p:spPr>
        <p:txBody>
          <a:bodyPr wrap="none">
            <a:spAutoFit/>
          </a:bodyPr>
          <a:lstStyle/>
          <a:p>
            <a:r>
              <a:rPr lang="en-US" dirty="0"/>
              <a:t>FBI:WMD.CPVA(Post Dr. Dr. Prof. Plants)</a:t>
            </a:r>
          </a:p>
        </p:txBody>
      </p:sp>
      <p:sp>
        <p:nvSpPr>
          <p:cNvPr id="20" name="Rectangle 19"/>
          <p:cNvSpPr/>
          <p:nvPr/>
        </p:nvSpPr>
        <p:spPr>
          <a:xfrm>
            <a:off x="7431314" y="4524100"/>
            <a:ext cx="1743446" cy="80544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Active 2023</a:t>
            </a:r>
            <a:endParaRPr lang="en-US" dirty="0"/>
          </a:p>
        </p:txBody>
      </p:sp>
      <p:sp>
        <p:nvSpPr>
          <p:cNvPr id="21" name="TextBox 20"/>
          <p:cNvSpPr txBox="1"/>
          <p:nvPr/>
        </p:nvSpPr>
        <p:spPr>
          <a:xfrm>
            <a:off x="8011886" y="5004405"/>
            <a:ext cx="1218603" cy="215444"/>
          </a:xfrm>
          <a:prstGeom prst="rect">
            <a:avLst/>
          </a:prstGeom>
          <a:noFill/>
        </p:spPr>
        <p:txBody>
          <a:bodyPr wrap="none" rtlCol="0">
            <a:spAutoFit/>
          </a:bodyPr>
          <a:lstStyle/>
          <a:p>
            <a:r>
              <a:rPr lang="en-US" sz="800" strike="sngStrike" dirty="0" smtClean="0"/>
              <a:t>He would have said that.</a:t>
            </a:r>
            <a:endParaRPr lang="en-US" sz="800" strike="sngStrike" dirty="0"/>
          </a:p>
        </p:txBody>
      </p:sp>
      <p:cxnSp>
        <p:nvCxnSpPr>
          <p:cNvPr id="24" name="Straight Connector 23"/>
          <p:cNvCxnSpPr/>
          <p:nvPr/>
        </p:nvCxnSpPr>
        <p:spPr>
          <a:xfrm flipV="1">
            <a:off x="420914" y="5004405"/>
            <a:ext cx="1380177" cy="7868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46742" y="6310897"/>
            <a:ext cx="9170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4" idx="0"/>
          </p:cNvCxnSpPr>
          <p:nvPr/>
        </p:nvCxnSpPr>
        <p:spPr>
          <a:xfrm flipV="1">
            <a:off x="5762171" y="4867883"/>
            <a:ext cx="677910" cy="106186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3055631" y="2670703"/>
            <a:ext cx="2074261"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3064328" y="4627418"/>
            <a:ext cx="1881745" cy="116379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749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486" y="1854558"/>
            <a:ext cx="6516914" cy="3665764"/>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6830" y="2809421"/>
            <a:ext cx="1038225" cy="11811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37964" y="2868290"/>
            <a:ext cx="876300" cy="876300"/>
          </a:xfrm>
          <a:prstGeom prst="rect">
            <a:avLst/>
          </a:prstGeom>
        </p:spPr>
      </p:pic>
      <p:cxnSp>
        <p:nvCxnSpPr>
          <p:cNvPr id="8" name="Straight Connector 7"/>
          <p:cNvCxnSpPr/>
          <p:nvPr/>
        </p:nvCxnSpPr>
        <p:spPr>
          <a:xfrm flipV="1">
            <a:off x="8040914" y="2685143"/>
            <a:ext cx="4005943" cy="130537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566830" y="4325257"/>
            <a:ext cx="3504677" cy="1477328"/>
          </a:xfrm>
          <a:prstGeom prst="rect">
            <a:avLst/>
          </a:prstGeom>
          <a:noFill/>
        </p:spPr>
        <p:txBody>
          <a:bodyPr wrap="none" rtlCol="0">
            <a:spAutoFit/>
          </a:bodyPr>
          <a:lstStyle/>
          <a:p>
            <a:r>
              <a:rPr lang="en-US" dirty="0" smtClean="0"/>
              <a:t>1Y </a:t>
            </a:r>
            <a:r>
              <a:rPr lang="en-US" dirty="0" err="1" smtClean="0"/>
              <a:t>nonPolicePrision</a:t>
            </a:r>
            <a:endParaRPr lang="en-US" dirty="0" smtClean="0"/>
          </a:p>
          <a:p>
            <a:r>
              <a:rPr lang="en-US" dirty="0" err="1" smtClean="0"/>
              <a:t>nonPoliceRTA.nonPoclieDocuemtns</a:t>
            </a:r>
            <a:endParaRPr lang="en-US" dirty="0" smtClean="0"/>
          </a:p>
          <a:p>
            <a:r>
              <a:rPr lang="en-US" dirty="0" smtClean="0"/>
              <a:t>&amp;INNOCIENT</a:t>
            </a:r>
          </a:p>
          <a:p>
            <a:r>
              <a:rPr lang="en-US" dirty="0" smtClean="0"/>
              <a:t>[x] no</a:t>
            </a:r>
          </a:p>
          <a:p>
            <a:endParaRPr lang="en-US" dirty="0"/>
          </a:p>
        </p:txBody>
      </p:sp>
      <p:sp>
        <p:nvSpPr>
          <p:cNvPr id="10" name="Rectangle 9"/>
          <p:cNvSpPr/>
          <p:nvPr/>
        </p:nvSpPr>
        <p:spPr>
          <a:xfrm>
            <a:off x="8438269" y="2685142"/>
            <a:ext cx="3608588" cy="283517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8200571" y="2235200"/>
            <a:ext cx="2307772" cy="3831771"/>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566830" y="5703468"/>
            <a:ext cx="1667444" cy="215444"/>
          </a:xfrm>
          <a:prstGeom prst="rect">
            <a:avLst/>
          </a:prstGeom>
          <a:noFill/>
        </p:spPr>
        <p:txBody>
          <a:bodyPr wrap="none" rtlCol="0">
            <a:spAutoFit/>
          </a:bodyPr>
          <a:lstStyle/>
          <a:p>
            <a:r>
              <a:rPr lang="en-US" sz="800" strike="sngStrike" dirty="0" smtClean="0"/>
              <a:t>Plan murder</a:t>
            </a:r>
            <a:r>
              <a:rPr lang="en-US" sz="800" strike="sngStrike" dirty="0"/>
              <a:t> </a:t>
            </a:r>
            <a:r>
              <a:rPr lang="en-US" sz="800" strike="sngStrike" dirty="0" smtClean="0"/>
              <a:t>then </a:t>
            </a:r>
            <a:r>
              <a:rPr lang="en-US" sz="800" strike="sngStrike" dirty="0" err="1" smtClean="0"/>
              <a:t>Meditat</a:t>
            </a:r>
            <a:r>
              <a:rPr lang="en-US" sz="800" strike="sngStrike" dirty="0" smtClean="0"/>
              <a:t>(repent)e</a:t>
            </a:r>
            <a:endParaRPr lang="en-US" sz="800" strike="sngStrike" dirty="0"/>
          </a:p>
        </p:txBody>
      </p:sp>
      <p:sp>
        <p:nvSpPr>
          <p:cNvPr id="14" name="TextBox 13"/>
          <p:cNvSpPr txBox="1"/>
          <p:nvPr/>
        </p:nvSpPr>
        <p:spPr>
          <a:xfrm>
            <a:off x="8566830" y="5445970"/>
            <a:ext cx="1412438" cy="369332"/>
          </a:xfrm>
          <a:prstGeom prst="rect">
            <a:avLst/>
          </a:prstGeom>
          <a:noFill/>
        </p:spPr>
        <p:txBody>
          <a:bodyPr wrap="none" rtlCol="0">
            <a:spAutoFit/>
          </a:bodyPr>
          <a:lstStyle/>
          <a:p>
            <a:r>
              <a:rPr lang="en-US" dirty="0" smtClean="0"/>
              <a:t>!HOMCE:LUX</a:t>
            </a:r>
            <a:endParaRPr lang="en-US" dirty="0"/>
          </a:p>
        </p:txBody>
      </p:sp>
      <p:sp>
        <p:nvSpPr>
          <p:cNvPr id="15" name="TextBox 14"/>
          <p:cNvSpPr txBox="1"/>
          <p:nvPr/>
        </p:nvSpPr>
        <p:spPr>
          <a:xfrm>
            <a:off x="4918364" y="5918912"/>
            <a:ext cx="6287555" cy="923330"/>
          </a:xfrm>
          <a:prstGeom prst="rect">
            <a:avLst/>
          </a:prstGeom>
          <a:noFill/>
        </p:spPr>
        <p:txBody>
          <a:bodyPr wrap="none" rtlCol="0">
            <a:spAutoFit/>
          </a:bodyPr>
          <a:lstStyle/>
          <a:p>
            <a:r>
              <a:rPr lang="en-US" strike="sngStrike" dirty="0" smtClean="0"/>
              <a:t>Phil/</a:t>
            </a:r>
            <a:r>
              <a:rPr lang="en-US" strike="sngStrike" dirty="0" err="1" smtClean="0"/>
              <a:t>kim</a:t>
            </a:r>
            <a:r>
              <a:rPr lang="en-US" strike="sngStrike" dirty="0" smtClean="0"/>
              <a:t> </a:t>
            </a:r>
            <a:r>
              <a:rPr lang="en-US" dirty="0" err="1" smtClean="0"/>
              <a:t>Otp</a:t>
            </a:r>
            <a:r>
              <a:rPr lang="en-US" dirty="0" smtClean="0"/>
              <a:t> dent </a:t>
            </a:r>
            <a:r>
              <a:rPr lang="en-US" dirty="0" err="1" smtClean="0"/>
              <a:t>apple.touch</a:t>
            </a:r>
            <a:r>
              <a:rPr lang="en-US" dirty="0" smtClean="0"/>
              <a:t>, </a:t>
            </a:r>
            <a:r>
              <a:rPr lang="en-US" dirty="0" err="1" smtClean="0"/>
              <a:t>rene</a:t>
            </a:r>
            <a:r>
              <a:rPr lang="en-US" dirty="0" smtClean="0"/>
              <a:t> </a:t>
            </a:r>
          </a:p>
          <a:p>
            <a:r>
              <a:rPr lang="en-US" dirty="0" smtClean="0"/>
              <a:t>HW5 IPX A5 </a:t>
            </a:r>
            <a:r>
              <a:rPr lang="en-US" strike="sngStrike" dirty="0" err="1" smtClean="0"/>
              <a:t>bmw</a:t>
            </a:r>
            <a:r>
              <a:rPr lang="en-US" strike="sngStrike" dirty="0" smtClean="0"/>
              <a:t> blue dark</a:t>
            </a:r>
            <a:r>
              <a:rPr lang="en-US" dirty="0" smtClean="0"/>
              <a:t>	HOCMIE:BILL, HOMICE:BILL(♥LACE)</a:t>
            </a:r>
          </a:p>
          <a:p>
            <a:r>
              <a:rPr lang="en-US" dirty="0"/>
              <a:t>	</a:t>
            </a:r>
            <a:r>
              <a:rPr lang="en-US" dirty="0" smtClean="0"/>
              <a:t>		</a:t>
            </a:r>
            <a:r>
              <a:rPr lang="en-US" dirty="0" err="1" smtClean="0"/>
              <a:t>HOMCE:phils</a:t>
            </a:r>
            <a:r>
              <a:rPr lang="en-US" dirty="0" smtClean="0"/>
              <a:t>  </a:t>
            </a:r>
            <a:r>
              <a:rPr lang="en-US" strike="sngStrike" dirty="0" smtClean="0"/>
              <a:t>blue </a:t>
            </a:r>
            <a:r>
              <a:rPr lang="en-US" strike="sngStrike" dirty="0" err="1" smtClean="0"/>
              <a:t>bmw</a:t>
            </a:r>
            <a:endParaRPr lang="en-US" strike="sngStrike" dirty="0"/>
          </a:p>
        </p:txBody>
      </p:sp>
      <p:sp>
        <p:nvSpPr>
          <p:cNvPr id="16" name="TextBox 15"/>
          <p:cNvSpPr txBox="1"/>
          <p:nvPr/>
        </p:nvSpPr>
        <p:spPr>
          <a:xfrm>
            <a:off x="4918364" y="5703468"/>
            <a:ext cx="864339" cy="369332"/>
          </a:xfrm>
          <a:prstGeom prst="rect">
            <a:avLst/>
          </a:prstGeom>
          <a:noFill/>
        </p:spPr>
        <p:txBody>
          <a:bodyPr wrap="none" rtlCol="0">
            <a:spAutoFit/>
          </a:bodyPr>
          <a:lstStyle/>
          <a:p>
            <a:r>
              <a:rPr lang="en-US" strike="sngStrike" dirty="0" smtClean="0"/>
              <a:t>!</a:t>
            </a:r>
            <a:r>
              <a:rPr lang="en-US" strike="sngStrike" dirty="0" err="1" smtClean="0"/>
              <a:t>github</a:t>
            </a:r>
            <a:endParaRPr lang="en-US" strike="sngStrike" dirty="0"/>
          </a:p>
        </p:txBody>
      </p:sp>
    </p:spTree>
    <p:extLst>
      <p:ext uri="{BB962C8B-B14F-4D97-AF65-F5344CB8AC3E}">
        <p14:creationId xmlns:p14="http://schemas.microsoft.com/office/powerpoint/2010/main" val="1507569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Box 62"/>
          <p:cNvSpPr txBox="1"/>
          <p:nvPr/>
        </p:nvSpPr>
        <p:spPr>
          <a:xfrm>
            <a:off x="3364446" y="6272145"/>
            <a:ext cx="1635384" cy="461665"/>
          </a:xfrm>
          <a:prstGeom prst="rect">
            <a:avLst/>
          </a:prstGeom>
          <a:noFill/>
        </p:spPr>
        <p:txBody>
          <a:bodyPr wrap="none" rtlCol="0">
            <a:spAutoFit/>
          </a:bodyPr>
          <a:lstStyle/>
          <a:p>
            <a:r>
              <a:rPr lang="en-US" sz="800" dirty="0" smtClean="0"/>
              <a:t>By Court: </a:t>
            </a:r>
            <a:r>
              <a:rPr lang="en-US" sz="800" dirty="0" err="1" smtClean="0"/>
              <a:t>Crimal</a:t>
            </a:r>
            <a:r>
              <a:rPr lang="en-US" sz="800" dirty="0" smtClean="0"/>
              <a:t> Court</a:t>
            </a:r>
          </a:p>
          <a:p>
            <a:r>
              <a:rPr lang="en-US" sz="800" dirty="0"/>
              <a:t>	</a:t>
            </a:r>
            <a:r>
              <a:rPr lang="en-US" sz="800" dirty="0" smtClean="0"/>
              <a:t>Family Court</a:t>
            </a:r>
          </a:p>
          <a:p>
            <a:r>
              <a:rPr lang="en-US" sz="800" dirty="0"/>
              <a:t>	</a:t>
            </a:r>
            <a:r>
              <a:rPr lang="en-US" sz="800" dirty="0" smtClean="0"/>
              <a:t>Civil Court</a:t>
            </a:r>
            <a:endParaRPr lang="en-US" sz="800" dirty="0"/>
          </a:p>
        </p:txBody>
      </p:sp>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091" y="1595655"/>
            <a:ext cx="2291286" cy="2089653"/>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04394" y="1743121"/>
            <a:ext cx="594770" cy="594770"/>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95563" y="1815856"/>
            <a:ext cx="932205" cy="522035"/>
          </a:xfrm>
          <a:prstGeom prst="rect">
            <a:avLst/>
          </a:prstGeom>
        </p:spPr>
      </p:pic>
      <p:cxnSp>
        <p:nvCxnSpPr>
          <p:cNvPr id="10" name="Straight Connector 9"/>
          <p:cNvCxnSpPr/>
          <p:nvPr/>
        </p:nvCxnSpPr>
        <p:spPr>
          <a:xfrm flipV="1">
            <a:off x="3985303" y="1797755"/>
            <a:ext cx="1039091" cy="16071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4150924" y="1356436"/>
            <a:ext cx="1039091" cy="1607127"/>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stretch>
            <a:fillRect/>
          </a:stretch>
        </p:blipFill>
        <p:spPr>
          <a:xfrm>
            <a:off x="4143485" y="1743121"/>
            <a:ext cx="691751" cy="555608"/>
          </a:xfrm>
          <a:prstGeom prst="rect">
            <a:avLst/>
          </a:prstGeom>
        </p:spPr>
      </p:pic>
      <p:cxnSp>
        <p:nvCxnSpPr>
          <p:cNvPr id="13" name="Straight Connector 12"/>
          <p:cNvCxnSpPr/>
          <p:nvPr/>
        </p:nvCxnSpPr>
        <p:spPr>
          <a:xfrm flipV="1">
            <a:off x="5048341" y="1356435"/>
            <a:ext cx="1039091" cy="1607127"/>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09759" y="1867014"/>
            <a:ext cx="822616" cy="460665"/>
          </a:xfrm>
          <a:prstGeom prst="rect">
            <a:avLst/>
          </a:prstGeom>
        </p:spPr>
      </p:pic>
      <p:cxnSp>
        <p:nvCxnSpPr>
          <p:cNvPr id="15" name="Straight Connector 14"/>
          <p:cNvCxnSpPr/>
          <p:nvPr/>
        </p:nvCxnSpPr>
        <p:spPr>
          <a:xfrm flipV="1">
            <a:off x="6379335" y="1411853"/>
            <a:ext cx="1039091" cy="1607127"/>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58574" y="2807703"/>
            <a:ext cx="708734" cy="451471"/>
          </a:xfrm>
          <a:prstGeom prst="rect">
            <a:avLst/>
          </a:prstGeom>
        </p:spPr>
      </p:pic>
      <p:cxnSp>
        <p:nvCxnSpPr>
          <p:cNvPr id="17" name="Straight Connector 16"/>
          <p:cNvCxnSpPr/>
          <p:nvPr/>
        </p:nvCxnSpPr>
        <p:spPr>
          <a:xfrm flipV="1">
            <a:off x="2987141" y="2298729"/>
            <a:ext cx="1039091" cy="16071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104393" y="1625748"/>
            <a:ext cx="4446333" cy="80321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7282" y="1625748"/>
            <a:ext cx="1128968" cy="1733995"/>
          </a:xfrm>
          <a:prstGeom prst="rect">
            <a:avLst/>
          </a:prstGeom>
        </p:spPr>
      </p:pic>
      <p:cxnSp>
        <p:nvCxnSpPr>
          <p:cNvPr id="22" name="Straight Connector 21"/>
          <p:cNvCxnSpPr/>
          <p:nvPr/>
        </p:nvCxnSpPr>
        <p:spPr>
          <a:xfrm flipV="1">
            <a:off x="99139" y="4227445"/>
            <a:ext cx="11621807" cy="38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374072" y="6604315"/>
            <a:ext cx="11443855" cy="11083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9878291" y="2579796"/>
            <a:ext cx="2313709" cy="423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MAINSTREET</a:t>
            </a:r>
            <a:endParaRPr lang="en-US" dirty="0"/>
          </a:p>
        </p:txBody>
      </p:sp>
      <p:sp>
        <p:nvSpPr>
          <p:cNvPr id="25" name="Rectangle 24"/>
          <p:cNvSpPr/>
          <p:nvPr/>
        </p:nvSpPr>
        <p:spPr>
          <a:xfrm>
            <a:off x="9878291" y="1451510"/>
            <a:ext cx="2313709" cy="3950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J-10</a:t>
            </a:r>
            <a:endParaRPr lang="en-US" dirty="0"/>
          </a:p>
        </p:txBody>
      </p:sp>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79006" y="2252136"/>
            <a:ext cx="410082" cy="574115"/>
          </a:xfrm>
          <a:prstGeom prst="rect">
            <a:avLst/>
          </a:prstGeom>
        </p:spPr>
      </p:pic>
      <p:sp>
        <p:nvSpPr>
          <p:cNvPr id="27" name="Rectangle 26"/>
          <p:cNvSpPr/>
          <p:nvPr/>
        </p:nvSpPr>
        <p:spPr>
          <a:xfrm>
            <a:off x="5115456" y="2152040"/>
            <a:ext cx="486281" cy="80321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flipV="1">
            <a:off x="4835236" y="2298729"/>
            <a:ext cx="766501" cy="664833"/>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36675" y="2728918"/>
            <a:ext cx="548174" cy="696925"/>
          </a:xfrm>
          <a:prstGeom prst="rect">
            <a:avLst/>
          </a:prstGeom>
        </p:spPr>
      </p:pic>
      <p:sp>
        <p:nvSpPr>
          <p:cNvPr id="19" name="Rectangle 18"/>
          <p:cNvSpPr/>
          <p:nvPr/>
        </p:nvSpPr>
        <p:spPr>
          <a:xfrm>
            <a:off x="3058574" y="2640481"/>
            <a:ext cx="4446333" cy="80321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6232375" y="2826251"/>
            <a:ext cx="971989" cy="59959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649850" y="3325694"/>
            <a:ext cx="1825243" cy="369332"/>
          </a:xfrm>
          <a:prstGeom prst="rect">
            <a:avLst/>
          </a:prstGeom>
          <a:noFill/>
        </p:spPr>
        <p:txBody>
          <a:bodyPr wrap="none" rtlCol="0">
            <a:spAutoFit/>
          </a:bodyPr>
          <a:lstStyle/>
          <a:p>
            <a:r>
              <a:rPr lang="en-US" dirty="0" smtClean="0"/>
              <a:t>Konrad Adenauer</a:t>
            </a:r>
            <a:endParaRPr lang="en-US" dirty="0"/>
          </a:p>
        </p:txBody>
      </p:sp>
      <p:sp>
        <p:nvSpPr>
          <p:cNvPr id="34" name="TextBox 33"/>
          <p:cNvSpPr txBox="1"/>
          <p:nvPr/>
        </p:nvSpPr>
        <p:spPr>
          <a:xfrm>
            <a:off x="7370033" y="3590631"/>
            <a:ext cx="3032433" cy="646331"/>
          </a:xfrm>
          <a:prstGeom prst="rect">
            <a:avLst/>
          </a:prstGeom>
          <a:noFill/>
        </p:spPr>
        <p:txBody>
          <a:bodyPr wrap="none" rtlCol="0">
            <a:spAutoFit/>
          </a:bodyPr>
          <a:lstStyle/>
          <a:p>
            <a:r>
              <a:rPr lang="en-US" dirty="0" smtClean="0"/>
              <a:t>BUNDESVERFASSUNGGERICHT</a:t>
            </a:r>
          </a:p>
          <a:p>
            <a:r>
              <a:rPr lang="en-US" dirty="0" smtClean="0"/>
              <a:t>PAUL REVERE BARACKS</a:t>
            </a:r>
            <a:endParaRPr lang="en-US" dirty="0"/>
          </a:p>
        </p:txBody>
      </p:sp>
      <p:sp>
        <p:nvSpPr>
          <p:cNvPr id="35" name="Rectangle 34"/>
          <p:cNvSpPr/>
          <p:nvPr/>
        </p:nvSpPr>
        <p:spPr>
          <a:xfrm>
            <a:off x="6780035" y="3913796"/>
            <a:ext cx="582211" cy="215444"/>
          </a:xfrm>
          <a:prstGeom prst="rect">
            <a:avLst/>
          </a:prstGeom>
          <a:solidFill>
            <a:schemeClr val="accent6"/>
          </a:solidFill>
        </p:spPr>
        <p:txBody>
          <a:bodyPr wrap="none">
            <a:spAutoFit/>
          </a:bodyPr>
          <a:lstStyle/>
          <a:p>
            <a:r>
              <a:rPr lang="en-US" sz="800" dirty="0">
                <a:solidFill>
                  <a:schemeClr val="bg1"/>
                </a:solidFill>
              </a:rPr>
              <a:t>MILITARY</a:t>
            </a:r>
          </a:p>
        </p:txBody>
      </p:sp>
      <p:pic>
        <p:nvPicPr>
          <p:cNvPr id="36" name="Picture 35"/>
          <p:cNvPicPr>
            <a:picLocks noChangeAspect="1"/>
          </p:cNvPicPr>
          <p:nvPr/>
        </p:nvPicPr>
        <p:blipFill>
          <a:blip r:embed="rId11"/>
          <a:stretch>
            <a:fillRect/>
          </a:stretch>
        </p:blipFill>
        <p:spPr>
          <a:xfrm>
            <a:off x="5836001" y="1893446"/>
            <a:ext cx="1352381" cy="1942857"/>
          </a:xfrm>
          <a:prstGeom prst="rect">
            <a:avLst/>
          </a:prstGeom>
        </p:spPr>
      </p:pic>
      <p:pic>
        <p:nvPicPr>
          <p:cNvPr id="37" name="Picture 3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24284" y="3041713"/>
            <a:ext cx="1836793" cy="832900"/>
          </a:xfrm>
          <a:prstGeom prst="rect">
            <a:avLst/>
          </a:prstGeom>
        </p:spPr>
      </p:pic>
      <p:sp>
        <p:nvSpPr>
          <p:cNvPr id="38" name="TextBox 37"/>
          <p:cNvSpPr txBox="1"/>
          <p:nvPr/>
        </p:nvSpPr>
        <p:spPr>
          <a:xfrm>
            <a:off x="9573317" y="3042569"/>
            <a:ext cx="652743" cy="646331"/>
          </a:xfrm>
          <a:prstGeom prst="rect">
            <a:avLst/>
          </a:prstGeom>
          <a:noFill/>
        </p:spPr>
        <p:txBody>
          <a:bodyPr wrap="none" rtlCol="0">
            <a:spAutoFit/>
          </a:bodyPr>
          <a:lstStyle/>
          <a:p>
            <a:r>
              <a:rPr lang="en-US" dirty="0" smtClean="0"/>
              <a:t>!To:</a:t>
            </a:r>
          </a:p>
          <a:p>
            <a:r>
              <a:rPr lang="en-US" dirty="0" smtClean="0"/>
              <a:t>2025</a:t>
            </a:r>
            <a:endParaRPr lang="en-US" dirty="0"/>
          </a:p>
        </p:txBody>
      </p:sp>
      <p:sp>
        <p:nvSpPr>
          <p:cNvPr id="39" name="Rectangle 38"/>
          <p:cNvSpPr/>
          <p:nvPr/>
        </p:nvSpPr>
        <p:spPr>
          <a:xfrm>
            <a:off x="9227127" y="2428966"/>
            <a:ext cx="886691" cy="5738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p:cNvSpPr/>
          <p:nvPr/>
        </p:nvSpPr>
        <p:spPr>
          <a:xfrm flipV="1">
            <a:off x="9252815" y="2392655"/>
            <a:ext cx="861003" cy="436992"/>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p:nvPr/>
        </p:nvCxnSpPr>
        <p:spPr>
          <a:xfrm flipV="1">
            <a:off x="9227127" y="2252136"/>
            <a:ext cx="886691" cy="873911"/>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106783" y="3767602"/>
            <a:ext cx="1277914" cy="369332"/>
          </a:xfrm>
          <a:prstGeom prst="rect">
            <a:avLst/>
          </a:prstGeom>
          <a:solidFill>
            <a:srgbClr val="C00000"/>
          </a:solidFill>
        </p:spPr>
        <p:txBody>
          <a:bodyPr wrap="none" rtlCol="0">
            <a:spAutoFit/>
          </a:bodyPr>
          <a:lstStyle/>
          <a:p>
            <a:r>
              <a:rPr lang="en-US" dirty="0" smtClean="0"/>
              <a:t>John: Japan</a:t>
            </a:r>
            <a:endParaRPr lang="en-US" dirty="0"/>
          </a:p>
        </p:txBody>
      </p:sp>
      <p:sp>
        <p:nvSpPr>
          <p:cNvPr id="44" name="Rectangle 43"/>
          <p:cNvSpPr/>
          <p:nvPr/>
        </p:nvSpPr>
        <p:spPr>
          <a:xfrm>
            <a:off x="1468752" y="3797719"/>
            <a:ext cx="2187587" cy="369332"/>
          </a:xfrm>
          <a:prstGeom prst="rect">
            <a:avLst/>
          </a:prstGeom>
        </p:spPr>
        <p:txBody>
          <a:bodyPr wrap="none">
            <a:spAutoFit/>
          </a:bodyPr>
          <a:lstStyle/>
          <a:p>
            <a:r>
              <a:rPr lang="en-US" strike="sngStrike" dirty="0"/>
              <a:t>Finish the application</a:t>
            </a:r>
          </a:p>
        </p:txBody>
      </p:sp>
      <p:cxnSp>
        <p:nvCxnSpPr>
          <p:cNvPr id="46" name="Straight Connector 45"/>
          <p:cNvCxnSpPr/>
          <p:nvPr/>
        </p:nvCxnSpPr>
        <p:spPr>
          <a:xfrm flipV="1">
            <a:off x="2425473" y="3915794"/>
            <a:ext cx="526473" cy="610434"/>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4362165" y="4582114"/>
            <a:ext cx="2150269" cy="369332"/>
          </a:xfrm>
          <a:prstGeom prst="rect">
            <a:avLst/>
          </a:prstGeom>
        </p:spPr>
        <p:txBody>
          <a:bodyPr wrap="none">
            <a:spAutoFit/>
          </a:bodyPr>
          <a:lstStyle/>
          <a:p>
            <a:r>
              <a:rPr lang="en-US" dirty="0"/>
              <a:t>frontal lobe anatomy</a:t>
            </a:r>
          </a:p>
        </p:txBody>
      </p:sp>
      <p:sp>
        <p:nvSpPr>
          <p:cNvPr id="50" name="TextBox 49"/>
          <p:cNvSpPr txBox="1"/>
          <p:nvPr/>
        </p:nvSpPr>
        <p:spPr>
          <a:xfrm>
            <a:off x="1853538" y="4607865"/>
            <a:ext cx="1879041" cy="1107996"/>
          </a:xfrm>
          <a:prstGeom prst="rect">
            <a:avLst/>
          </a:prstGeom>
          <a:noFill/>
        </p:spPr>
        <p:txBody>
          <a:bodyPr wrap="none" rtlCol="0">
            <a:spAutoFit/>
          </a:bodyPr>
          <a:lstStyle/>
          <a:p>
            <a:r>
              <a:rPr lang="en-US" sz="6600" dirty="0" smtClean="0"/>
              <a:t>MPG</a:t>
            </a:r>
            <a:endParaRPr lang="en-US" sz="6600" dirty="0"/>
          </a:p>
        </p:txBody>
      </p:sp>
      <p:sp>
        <p:nvSpPr>
          <p:cNvPr id="51" name="Rectangle 50"/>
          <p:cNvSpPr/>
          <p:nvPr/>
        </p:nvSpPr>
        <p:spPr>
          <a:xfrm>
            <a:off x="1955137" y="4375637"/>
            <a:ext cx="1785257" cy="4064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Verfassungericht</a:t>
            </a:r>
            <a:endParaRPr lang="en-US" dirty="0"/>
          </a:p>
        </p:txBody>
      </p:sp>
      <p:sp>
        <p:nvSpPr>
          <p:cNvPr id="52" name="TextBox 51"/>
          <p:cNvSpPr txBox="1"/>
          <p:nvPr/>
        </p:nvSpPr>
        <p:spPr>
          <a:xfrm>
            <a:off x="1853538" y="5394982"/>
            <a:ext cx="2111540" cy="369332"/>
          </a:xfrm>
          <a:prstGeom prst="rect">
            <a:avLst/>
          </a:prstGeom>
          <a:noFill/>
        </p:spPr>
        <p:txBody>
          <a:bodyPr wrap="none" rtlCol="0">
            <a:spAutoFit/>
          </a:bodyPr>
          <a:lstStyle/>
          <a:p>
            <a:r>
              <a:rPr lang="en-US" dirty="0" err="1" smtClean="0"/>
              <a:t>Medizinegesetzbuch</a:t>
            </a:r>
            <a:endParaRPr lang="en-US" dirty="0"/>
          </a:p>
        </p:txBody>
      </p:sp>
      <p:pic>
        <p:nvPicPr>
          <p:cNvPr id="53" name="Picture 5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89888" y="4553084"/>
            <a:ext cx="876300" cy="876300"/>
          </a:xfrm>
          <a:prstGeom prst="rect">
            <a:avLst/>
          </a:prstGeom>
        </p:spPr>
      </p:pic>
      <p:pic>
        <p:nvPicPr>
          <p:cNvPr id="54" name="Picture 53"/>
          <p:cNvPicPr>
            <a:picLocks noChangeAspect="1"/>
          </p:cNvPicPr>
          <p:nvPr/>
        </p:nvPicPr>
        <p:blipFill>
          <a:blip r:embed="rId14"/>
          <a:stretch>
            <a:fillRect/>
          </a:stretch>
        </p:blipFill>
        <p:spPr>
          <a:xfrm>
            <a:off x="6778018" y="4297356"/>
            <a:ext cx="1991909" cy="2185568"/>
          </a:xfrm>
          <a:prstGeom prst="rect">
            <a:avLst/>
          </a:prstGeom>
        </p:spPr>
      </p:pic>
      <p:sp>
        <p:nvSpPr>
          <p:cNvPr id="55" name="TextBox 54"/>
          <p:cNvSpPr txBox="1"/>
          <p:nvPr/>
        </p:nvSpPr>
        <p:spPr>
          <a:xfrm>
            <a:off x="1011432" y="5772302"/>
            <a:ext cx="3823804" cy="369332"/>
          </a:xfrm>
          <a:prstGeom prst="rect">
            <a:avLst/>
          </a:prstGeom>
          <a:noFill/>
        </p:spPr>
        <p:txBody>
          <a:bodyPr wrap="none" rtlCol="0">
            <a:spAutoFit/>
          </a:bodyPr>
          <a:lstStyle/>
          <a:p>
            <a:r>
              <a:rPr lang="en-US" dirty="0" smtClean="0"/>
              <a:t>Anatomy – Latin, French(2</a:t>
            </a:r>
            <a:r>
              <a:rPr lang="en-US" baseline="30000" dirty="0" smtClean="0"/>
              <a:t>nd</a:t>
            </a:r>
            <a:r>
              <a:rPr lang="en-US" dirty="0" smtClean="0"/>
              <a:t> Language)</a:t>
            </a:r>
          </a:p>
        </p:txBody>
      </p:sp>
      <p:sp>
        <p:nvSpPr>
          <p:cNvPr id="56" name="Rectangle 55"/>
          <p:cNvSpPr/>
          <p:nvPr/>
        </p:nvSpPr>
        <p:spPr>
          <a:xfrm>
            <a:off x="412059" y="5734447"/>
            <a:ext cx="667362" cy="369332"/>
          </a:xfrm>
          <a:prstGeom prst="rect">
            <a:avLst/>
          </a:prstGeom>
          <a:solidFill>
            <a:srgbClr val="FF0000"/>
          </a:solidFill>
        </p:spPr>
        <p:txBody>
          <a:bodyPr wrap="none">
            <a:spAutoFit/>
          </a:bodyPr>
          <a:lstStyle/>
          <a:p>
            <a:r>
              <a:rPr lang="en-US" dirty="0">
                <a:solidFill>
                  <a:schemeClr val="bg1"/>
                </a:solidFill>
              </a:rPr>
              <a:t>Prof. </a:t>
            </a:r>
          </a:p>
        </p:txBody>
      </p:sp>
      <p:sp>
        <p:nvSpPr>
          <p:cNvPr id="57" name="TextBox 56"/>
          <p:cNvSpPr txBox="1"/>
          <p:nvPr/>
        </p:nvSpPr>
        <p:spPr>
          <a:xfrm>
            <a:off x="1162964" y="6123654"/>
            <a:ext cx="3492687" cy="369332"/>
          </a:xfrm>
          <a:prstGeom prst="rect">
            <a:avLst/>
          </a:prstGeom>
          <a:noFill/>
        </p:spPr>
        <p:txBody>
          <a:bodyPr wrap="none" rtlCol="0">
            <a:spAutoFit/>
          </a:bodyPr>
          <a:lstStyle/>
          <a:p>
            <a:r>
              <a:rPr lang="en-US" i="1" strike="sngStrike" dirty="0" smtClean="0"/>
              <a:t>“To teach anatomy with Civil Code”</a:t>
            </a:r>
            <a:endParaRPr lang="en-US" i="1" strike="sngStrike" dirty="0"/>
          </a:p>
        </p:txBody>
      </p:sp>
      <p:sp>
        <p:nvSpPr>
          <p:cNvPr id="58" name="TextBox 57"/>
          <p:cNvSpPr txBox="1"/>
          <p:nvPr/>
        </p:nvSpPr>
        <p:spPr>
          <a:xfrm>
            <a:off x="1111356" y="6377259"/>
            <a:ext cx="2375650" cy="369332"/>
          </a:xfrm>
          <a:prstGeom prst="rect">
            <a:avLst/>
          </a:prstGeom>
          <a:noFill/>
        </p:spPr>
        <p:txBody>
          <a:bodyPr wrap="none" rtlCol="0">
            <a:spAutoFit/>
          </a:bodyPr>
          <a:lstStyle/>
          <a:p>
            <a:r>
              <a:rPr lang="en-US" dirty="0" smtClean="0"/>
              <a:t>!int.avg.eval.id[</a:t>
            </a:r>
            <a:r>
              <a:rPr lang="en-US" dirty="0" err="1" smtClean="0"/>
              <a:t>nat.avg</a:t>
            </a:r>
            <a:r>
              <a:rPr lang="en-US" dirty="0" smtClean="0"/>
              <a:t>]</a:t>
            </a:r>
            <a:endParaRPr lang="en-US" dirty="0"/>
          </a:p>
        </p:txBody>
      </p:sp>
      <p:sp>
        <p:nvSpPr>
          <p:cNvPr id="59" name="Rectangle 58"/>
          <p:cNvSpPr/>
          <p:nvPr/>
        </p:nvSpPr>
        <p:spPr>
          <a:xfrm>
            <a:off x="201640" y="4314263"/>
            <a:ext cx="11788718" cy="230885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9217523" y="4553084"/>
            <a:ext cx="2036618" cy="41871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ITIL</a:t>
            </a:r>
            <a:endParaRPr lang="en-US" dirty="0"/>
          </a:p>
        </p:txBody>
      </p:sp>
      <p:sp>
        <p:nvSpPr>
          <p:cNvPr id="61" name="Rectangle 60"/>
          <p:cNvSpPr/>
          <p:nvPr/>
        </p:nvSpPr>
        <p:spPr>
          <a:xfrm>
            <a:off x="9230193" y="5151070"/>
            <a:ext cx="2036618" cy="11572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a:off x="9329994" y="5224310"/>
            <a:ext cx="667362" cy="369332"/>
          </a:xfrm>
          <a:prstGeom prst="rect">
            <a:avLst/>
          </a:prstGeom>
          <a:solidFill>
            <a:srgbClr val="FF0000"/>
          </a:solidFill>
        </p:spPr>
        <p:txBody>
          <a:bodyPr wrap="none">
            <a:spAutoFit/>
          </a:bodyPr>
          <a:lstStyle/>
          <a:p>
            <a:r>
              <a:rPr lang="en-US" dirty="0">
                <a:solidFill>
                  <a:schemeClr val="bg1"/>
                </a:solidFill>
              </a:rPr>
              <a:t>Prof. </a:t>
            </a:r>
          </a:p>
        </p:txBody>
      </p:sp>
      <p:sp>
        <p:nvSpPr>
          <p:cNvPr id="64" name="TextBox 63"/>
          <p:cNvSpPr txBox="1"/>
          <p:nvPr/>
        </p:nvSpPr>
        <p:spPr>
          <a:xfrm>
            <a:off x="4976664" y="5784423"/>
            <a:ext cx="2678041" cy="369332"/>
          </a:xfrm>
          <a:prstGeom prst="rect">
            <a:avLst/>
          </a:prstGeom>
          <a:noFill/>
        </p:spPr>
        <p:txBody>
          <a:bodyPr wrap="none" rtlCol="0">
            <a:spAutoFit/>
          </a:bodyPr>
          <a:lstStyle/>
          <a:p>
            <a:r>
              <a:rPr lang="en-US" dirty="0" smtClean="0"/>
              <a:t>Newton; Prof. Dr. Dr. Prof.</a:t>
            </a:r>
            <a:endParaRPr lang="en-US" dirty="0"/>
          </a:p>
        </p:txBody>
      </p:sp>
      <p:sp>
        <p:nvSpPr>
          <p:cNvPr id="65" name="TextBox 64"/>
          <p:cNvSpPr txBox="1"/>
          <p:nvPr/>
        </p:nvSpPr>
        <p:spPr>
          <a:xfrm>
            <a:off x="4429413" y="5780290"/>
            <a:ext cx="556563" cy="369332"/>
          </a:xfrm>
          <a:prstGeom prst="rect">
            <a:avLst/>
          </a:prstGeom>
          <a:solidFill>
            <a:schemeClr val="accent1"/>
          </a:solidFill>
        </p:spPr>
        <p:txBody>
          <a:bodyPr wrap="none" rtlCol="0">
            <a:spAutoFit/>
          </a:bodyPr>
          <a:lstStyle/>
          <a:p>
            <a:r>
              <a:rPr lang="en-US" dirty="0" smtClean="0">
                <a:solidFill>
                  <a:schemeClr val="bg1"/>
                </a:solidFill>
              </a:rPr>
              <a:t>Law</a:t>
            </a:r>
            <a:endParaRPr lang="en-US" dirty="0">
              <a:solidFill>
                <a:schemeClr val="bg1"/>
              </a:solidFill>
            </a:endParaRPr>
          </a:p>
        </p:txBody>
      </p:sp>
      <p:sp>
        <p:nvSpPr>
          <p:cNvPr id="66" name="TextBox 65"/>
          <p:cNvSpPr txBox="1"/>
          <p:nvPr/>
        </p:nvSpPr>
        <p:spPr>
          <a:xfrm>
            <a:off x="4928582" y="6112139"/>
            <a:ext cx="830677" cy="215444"/>
          </a:xfrm>
          <a:prstGeom prst="rect">
            <a:avLst/>
          </a:prstGeom>
          <a:noFill/>
        </p:spPr>
        <p:txBody>
          <a:bodyPr wrap="none" rtlCol="0">
            <a:spAutoFit/>
          </a:bodyPr>
          <a:lstStyle/>
          <a:p>
            <a:r>
              <a:rPr lang="en-US" sz="800" strike="sngStrike" dirty="0" smtClean="0"/>
              <a:t>!Albert Einstein</a:t>
            </a:r>
            <a:endParaRPr lang="en-US" sz="800" strike="sngStrike" dirty="0"/>
          </a:p>
        </p:txBody>
      </p:sp>
      <p:cxnSp>
        <p:nvCxnSpPr>
          <p:cNvPr id="68" name="Straight Connector 67"/>
          <p:cNvCxnSpPr/>
          <p:nvPr/>
        </p:nvCxnSpPr>
        <p:spPr>
          <a:xfrm flipV="1">
            <a:off x="5343920" y="5780290"/>
            <a:ext cx="223966"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603871" y="4101857"/>
            <a:ext cx="2482064" cy="492443"/>
          </a:xfrm>
          <a:prstGeom prst="rect">
            <a:avLst/>
          </a:prstGeom>
          <a:noFill/>
        </p:spPr>
        <p:txBody>
          <a:bodyPr wrap="square" rtlCol="0">
            <a:spAutoFit/>
          </a:bodyPr>
          <a:lstStyle/>
          <a:p>
            <a:r>
              <a:rPr lang="en-US" sz="800" dirty="0" smtClean="0"/>
              <a:t>Government Code.ֻ§187: </a:t>
            </a:r>
            <a:r>
              <a:rPr lang="en-US" sz="800" dirty="0" err="1" smtClean="0"/>
              <a:t>Stabliny</a:t>
            </a:r>
            <a:r>
              <a:rPr lang="en-US" sz="800" dirty="0" smtClean="0"/>
              <a:t> in horseman </a:t>
            </a:r>
            <a:r>
              <a:rPr lang="en-US" sz="800" dirty="0" err="1" smtClean="0"/>
              <a:t>defiing</a:t>
            </a:r>
            <a:r>
              <a:rPr lang="en-US" sz="800" dirty="0" smtClean="0"/>
              <a:t> constitution; </a:t>
            </a:r>
            <a:r>
              <a:rPr lang="en-US" dirty="0" smtClean="0"/>
              <a:t> </a:t>
            </a:r>
            <a:r>
              <a:rPr lang="en-US" sz="800" strike="sngStrike" dirty="0" smtClean="0"/>
              <a:t>not to ripe off </a:t>
            </a:r>
            <a:r>
              <a:rPr lang="en-US" sz="800" strike="sngStrike" dirty="0" err="1" smtClean="0"/>
              <a:t>someones</a:t>
            </a:r>
            <a:r>
              <a:rPr lang="en-US" sz="800" strike="sngStrike" dirty="0" smtClean="0"/>
              <a:t> head.</a:t>
            </a:r>
            <a:endParaRPr lang="en-US" sz="800" strike="sngStrike" dirty="0"/>
          </a:p>
        </p:txBody>
      </p:sp>
    </p:spTree>
    <p:extLst>
      <p:ext uri="{BB962C8B-B14F-4D97-AF65-F5344CB8AC3E}">
        <p14:creationId xmlns:p14="http://schemas.microsoft.com/office/powerpoint/2010/main" val="3536115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94895" y="2509925"/>
            <a:ext cx="5069913" cy="422827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3983577" y="5254112"/>
            <a:ext cx="263236" cy="19826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3998233" y="5284671"/>
            <a:ext cx="263236" cy="19826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21963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3" name="TextBox 2"/>
          <p:cNvSpPr txBox="1"/>
          <p:nvPr/>
        </p:nvSpPr>
        <p:spPr>
          <a:xfrm>
            <a:off x="738030" y="2157480"/>
            <a:ext cx="3233321" cy="369332"/>
          </a:xfrm>
          <a:prstGeom prst="rect">
            <a:avLst/>
          </a:prstGeom>
          <a:noFill/>
        </p:spPr>
        <p:txBody>
          <a:bodyPr wrap="none" rtlCol="0">
            <a:spAutoFit/>
          </a:bodyPr>
          <a:lstStyle/>
          <a:p>
            <a:r>
              <a:rPr lang="en-US" dirty="0" err="1" smtClean="0"/>
              <a:t>nonPoliceOffice</a:t>
            </a:r>
            <a:r>
              <a:rPr lang="en-US" dirty="0" err="1"/>
              <a:t>.</a:t>
            </a:r>
            <a:r>
              <a:rPr lang="en-US" dirty="0" err="1" smtClean="0"/>
              <a:t>nonPoliceSound</a:t>
            </a:r>
            <a:endParaRPr lang="en-US" dirty="0"/>
          </a:p>
        </p:txBody>
      </p:sp>
      <p:sp>
        <p:nvSpPr>
          <p:cNvPr id="8" name="Rectangle 7"/>
          <p:cNvSpPr/>
          <p:nvPr/>
        </p:nvSpPr>
        <p:spPr>
          <a:xfrm>
            <a:off x="1902621" y="5407250"/>
            <a:ext cx="938189" cy="443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93116" y="3043029"/>
            <a:ext cx="4607684" cy="75375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02621" y="4642092"/>
            <a:ext cx="938189" cy="443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229689" y="5650207"/>
            <a:ext cx="284052" cy="369332"/>
          </a:xfrm>
          <a:prstGeom prst="rect">
            <a:avLst/>
          </a:prstGeom>
          <a:noFill/>
        </p:spPr>
        <p:txBody>
          <a:bodyPr wrap="none" rtlCol="0">
            <a:spAutoFit/>
          </a:bodyPr>
          <a:lstStyle/>
          <a:p>
            <a:r>
              <a:rPr lang="en-US" dirty="0" smtClean="0"/>
              <a:t>x</a:t>
            </a:r>
            <a:endParaRPr lang="en-US" dirty="0"/>
          </a:p>
        </p:txBody>
      </p:sp>
      <p:sp>
        <p:nvSpPr>
          <p:cNvPr id="12" name="TextBox 11"/>
          <p:cNvSpPr txBox="1"/>
          <p:nvPr/>
        </p:nvSpPr>
        <p:spPr>
          <a:xfrm>
            <a:off x="6968837" y="2999056"/>
            <a:ext cx="1720343" cy="369332"/>
          </a:xfrm>
          <a:prstGeom prst="rect">
            <a:avLst/>
          </a:prstGeom>
          <a:noFill/>
        </p:spPr>
        <p:txBody>
          <a:bodyPr wrap="none" rtlCol="0">
            <a:spAutoFit/>
          </a:bodyPr>
          <a:lstStyle/>
          <a:p>
            <a:r>
              <a:rPr lang="en-US" dirty="0" smtClean="0"/>
              <a:t>000.tw.pns.!jps: </a:t>
            </a:r>
            <a:endParaRPr lang="en-US" dirty="0"/>
          </a:p>
        </p:txBody>
      </p:sp>
      <p:sp>
        <p:nvSpPr>
          <p:cNvPr id="13" name="TextBox 12"/>
          <p:cNvSpPr txBox="1"/>
          <p:nvPr/>
        </p:nvSpPr>
        <p:spPr>
          <a:xfrm>
            <a:off x="7499334" y="3368388"/>
            <a:ext cx="3542893" cy="369332"/>
          </a:xfrm>
          <a:prstGeom prst="rect">
            <a:avLst/>
          </a:prstGeom>
          <a:noFill/>
        </p:spPr>
        <p:txBody>
          <a:bodyPr wrap="none" rtlCol="0">
            <a:spAutoFit/>
          </a:bodyPr>
          <a:lstStyle/>
          <a:p>
            <a:r>
              <a:rPr lang="en-US" dirty="0" smtClean="0"/>
              <a:t>0.1 </a:t>
            </a:r>
            <a:r>
              <a:rPr lang="en-US" strike="sngStrike" dirty="0" smtClean="0"/>
              <a:t>fine</a:t>
            </a:r>
            <a:r>
              <a:rPr lang="en-US" dirty="0" smtClean="0"/>
              <a:t> 1D8723.nonPoliceSexAbuse</a:t>
            </a:r>
            <a:endParaRPr lang="en-US" dirty="0"/>
          </a:p>
        </p:txBody>
      </p:sp>
      <p:cxnSp>
        <p:nvCxnSpPr>
          <p:cNvPr id="16" name="Straight Arrow Connector 15"/>
          <p:cNvCxnSpPr/>
          <p:nvPr/>
        </p:nvCxnSpPr>
        <p:spPr>
          <a:xfrm flipH="1">
            <a:off x="3228109" y="2814390"/>
            <a:ext cx="37407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98473" y="2573558"/>
            <a:ext cx="1168846" cy="369332"/>
          </a:xfrm>
          <a:prstGeom prst="rect">
            <a:avLst/>
          </a:prstGeom>
          <a:noFill/>
        </p:spPr>
        <p:txBody>
          <a:bodyPr wrap="none" rtlCol="0">
            <a:spAutoFit/>
          </a:bodyPr>
          <a:lstStyle/>
          <a:p>
            <a:r>
              <a:rPr lang="en-US" dirty="0" smtClean="0"/>
              <a:t>Girls Voice</a:t>
            </a:r>
            <a:endParaRPr lang="en-US" dirty="0"/>
          </a:p>
        </p:txBody>
      </p:sp>
      <p:sp>
        <p:nvSpPr>
          <p:cNvPr id="18" name="TextBox 17"/>
          <p:cNvSpPr txBox="1"/>
          <p:nvPr/>
        </p:nvSpPr>
        <p:spPr>
          <a:xfrm>
            <a:off x="6968837" y="3737720"/>
            <a:ext cx="4037580" cy="307777"/>
          </a:xfrm>
          <a:prstGeom prst="rect">
            <a:avLst/>
          </a:prstGeom>
          <a:noFill/>
        </p:spPr>
        <p:txBody>
          <a:bodyPr wrap="none" rtlCol="0">
            <a:spAutoFit/>
          </a:bodyPr>
          <a:lstStyle/>
          <a:p>
            <a:r>
              <a:rPr lang="en-US" sz="1400" dirty="0" err="1" smtClean="0"/>
              <a:t>nonPoliceAdd</a:t>
            </a:r>
            <a:r>
              <a:rPr lang="en-US" sz="1400" dirty="0" smtClean="0"/>
              <a:t>( police administrative network(logical)</a:t>
            </a:r>
            <a:endParaRPr lang="en-US" sz="1400" dirty="0"/>
          </a:p>
        </p:txBody>
      </p:sp>
      <p:sp>
        <p:nvSpPr>
          <p:cNvPr id="19" name="TextBox 18"/>
          <p:cNvSpPr txBox="1"/>
          <p:nvPr/>
        </p:nvSpPr>
        <p:spPr>
          <a:xfrm>
            <a:off x="7026635" y="4053888"/>
            <a:ext cx="2546856" cy="246221"/>
          </a:xfrm>
          <a:prstGeom prst="rect">
            <a:avLst/>
          </a:prstGeom>
          <a:solidFill>
            <a:schemeClr val="accent1">
              <a:lumMod val="75000"/>
            </a:schemeClr>
          </a:solidFill>
        </p:spPr>
        <p:txBody>
          <a:bodyPr wrap="square" rtlCol="0">
            <a:spAutoFit/>
          </a:bodyPr>
          <a:lstStyle/>
          <a:p>
            <a:r>
              <a:rPr lang="en-US" sz="1000" dirty="0" smtClean="0">
                <a:solidFill>
                  <a:schemeClr val="bg1"/>
                </a:solidFill>
              </a:rPr>
              <a:t>CHART</a:t>
            </a:r>
            <a:endParaRPr lang="en-US" sz="1000" dirty="0">
              <a:solidFill>
                <a:schemeClr val="bg1"/>
              </a:solidFill>
            </a:endParaRPr>
          </a:p>
        </p:txBody>
      </p:sp>
      <p:sp>
        <p:nvSpPr>
          <p:cNvPr id="20" name="Rectangle 19"/>
          <p:cNvSpPr/>
          <p:nvPr/>
        </p:nvSpPr>
        <p:spPr>
          <a:xfrm>
            <a:off x="7026635" y="4414828"/>
            <a:ext cx="2546856" cy="11351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989735" y="5452378"/>
            <a:ext cx="763960" cy="3213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2"/>
          <a:stretch>
            <a:fillRect/>
          </a:stretch>
        </p:blipFill>
        <p:spPr>
          <a:xfrm>
            <a:off x="2063117" y="5420467"/>
            <a:ext cx="617196" cy="347887"/>
          </a:xfrm>
          <a:prstGeom prst="rect">
            <a:avLst/>
          </a:prstGeom>
        </p:spPr>
      </p:pic>
      <p:sp>
        <p:nvSpPr>
          <p:cNvPr id="23" name="TextBox 22"/>
          <p:cNvSpPr txBox="1"/>
          <p:nvPr/>
        </p:nvSpPr>
        <p:spPr>
          <a:xfrm>
            <a:off x="7606145" y="5550006"/>
            <a:ext cx="1029449" cy="369332"/>
          </a:xfrm>
          <a:prstGeom prst="rect">
            <a:avLst/>
          </a:prstGeom>
          <a:noFill/>
        </p:spPr>
        <p:txBody>
          <a:bodyPr wrap="none" rtlCol="0">
            <a:spAutoFit/>
          </a:bodyPr>
          <a:lstStyle/>
          <a:p>
            <a:r>
              <a:rPr lang="en-US" dirty="0"/>
              <a:t>~</a:t>
            </a:r>
            <a:r>
              <a:rPr lang="en-US" dirty="0" smtClean="0"/>
              <a:t>1:28PM</a:t>
            </a:r>
            <a:endParaRPr lang="en-US" dirty="0"/>
          </a:p>
        </p:txBody>
      </p:sp>
      <p:sp>
        <p:nvSpPr>
          <p:cNvPr id="24" name="TextBox 23"/>
          <p:cNvSpPr txBox="1"/>
          <p:nvPr/>
        </p:nvSpPr>
        <p:spPr>
          <a:xfrm>
            <a:off x="7078184" y="5550006"/>
            <a:ext cx="476412" cy="369332"/>
          </a:xfrm>
          <a:prstGeom prst="rect">
            <a:avLst/>
          </a:prstGeom>
          <a:noFill/>
        </p:spPr>
        <p:txBody>
          <a:bodyPr wrap="none" rtlCol="0">
            <a:spAutoFit/>
          </a:bodyPr>
          <a:lstStyle/>
          <a:p>
            <a:r>
              <a:rPr lang="en-US" dirty="0" smtClean="0"/>
              <a:t>0.1</a:t>
            </a:r>
            <a:endParaRPr lang="en-US" dirty="0"/>
          </a:p>
        </p:txBody>
      </p:sp>
      <p:pic>
        <p:nvPicPr>
          <p:cNvPr id="26" name="Picture 25"/>
          <p:cNvPicPr>
            <a:picLocks noChangeAspect="1"/>
          </p:cNvPicPr>
          <p:nvPr/>
        </p:nvPicPr>
        <p:blipFill>
          <a:blip r:embed="rId3"/>
          <a:stretch>
            <a:fillRect/>
          </a:stretch>
        </p:blipFill>
        <p:spPr>
          <a:xfrm>
            <a:off x="9651044" y="4053888"/>
            <a:ext cx="2276475" cy="1981200"/>
          </a:xfrm>
          <a:prstGeom prst="rect">
            <a:avLst/>
          </a:prstGeom>
        </p:spPr>
      </p:pic>
      <p:sp>
        <p:nvSpPr>
          <p:cNvPr id="27" name="Rectangle 26"/>
          <p:cNvSpPr/>
          <p:nvPr/>
        </p:nvSpPr>
        <p:spPr>
          <a:xfrm>
            <a:off x="10155382" y="1328672"/>
            <a:ext cx="2036618" cy="36933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r>
              <a:rPr lang="en-US" baseline="30000" dirty="0" smtClean="0"/>
              <a:t>st</a:t>
            </a:r>
            <a:r>
              <a:rPr lang="en-US" dirty="0" smtClean="0"/>
              <a:t> West </a:t>
            </a:r>
            <a:r>
              <a:rPr lang="en-US" dirty="0" err="1" smtClean="0"/>
              <a:t>Steet</a:t>
            </a:r>
            <a:endParaRPr lang="en-US" dirty="0"/>
          </a:p>
        </p:txBody>
      </p:sp>
      <p:sp>
        <p:nvSpPr>
          <p:cNvPr id="28" name="Rectangle 27"/>
          <p:cNvSpPr/>
          <p:nvPr/>
        </p:nvSpPr>
        <p:spPr>
          <a:xfrm>
            <a:off x="10155382" y="1917642"/>
            <a:ext cx="2036618" cy="36933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Redhouse</a:t>
            </a:r>
            <a:endParaRPr lang="en-US" dirty="0"/>
          </a:p>
        </p:txBody>
      </p:sp>
      <p:sp>
        <p:nvSpPr>
          <p:cNvPr id="29" name="TextBox 28"/>
          <p:cNvSpPr txBox="1"/>
          <p:nvPr/>
        </p:nvSpPr>
        <p:spPr>
          <a:xfrm>
            <a:off x="9270780" y="2005780"/>
            <a:ext cx="652743" cy="369332"/>
          </a:xfrm>
          <a:prstGeom prst="rect">
            <a:avLst/>
          </a:prstGeom>
          <a:noFill/>
        </p:spPr>
        <p:txBody>
          <a:bodyPr wrap="none" rtlCol="0">
            <a:spAutoFit/>
          </a:bodyPr>
          <a:lstStyle/>
          <a:p>
            <a:r>
              <a:rPr lang="en-US" dirty="0" smtClean="0"/>
              <a:t>1980</a:t>
            </a:r>
            <a:endParaRPr lang="en-US" dirty="0"/>
          </a:p>
        </p:txBody>
      </p:sp>
      <p:sp>
        <p:nvSpPr>
          <p:cNvPr id="30" name="TextBox 29"/>
          <p:cNvSpPr txBox="1"/>
          <p:nvPr/>
        </p:nvSpPr>
        <p:spPr>
          <a:xfrm>
            <a:off x="9270780" y="1438490"/>
            <a:ext cx="728084" cy="369332"/>
          </a:xfrm>
          <a:prstGeom prst="rect">
            <a:avLst/>
          </a:prstGeom>
          <a:noFill/>
        </p:spPr>
        <p:txBody>
          <a:bodyPr wrap="none" rtlCol="0">
            <a:spAutoFit/>
          </a:bodyPr>
          <a:lstStyle/>
          <a:p>
            <a:r>
              <a:rPr lang="en-US" dirty="0" smtClean="0"/>
              <a:t>!2023</a:t>
            </a:r>
            <a:endParaRPr lang="en-US" dirty="0"/>
          </a:p>
        </p:txBody>
      </p:sp>
      <p:sp>
        <p:nvSpPr>
          <p:cNvPr id="31" name="TextBox 30"/>
          <p:cNvSpPr txBox="1"/>
          <p:nvPr/>
        </p:nvSpPr>
        <p:spPr>
          <a:xfrm>
            <a:off x="9007923" y="2375112"/>
            <a:ext cx="3184077" cy="369332"/>
          </a:xfrm>
          <a:prstGeom prst="rect">
            <a:avLst/>
          </a:prstGeom>
          <a:noFill/>
        </p:spPr>
        <p:txBody>
          <a:bodyPr wrap="none" rtlCol="0">
            <a:spAutoFit/>
          </a:bodyPr>
          <a:lstStyle/>
          <a:p>
            <a:r>
              <a:rPr lang="en-US" dirty="0" smtClean="0"/>
              <a:t>KING, STEVE(N).PARENT.1D8723</a:t>
            </a:r>
            <a:endParaRPr lang="en-US" dirty="0"/>
          </a:p>
        </p:txBody>
      </p:sp>
      <p:sp>
        <p:nvSpPr>
          <p:cNvPr id="32" name="TextBox 31"/>
          <p:cNvSpPr txBox="1"/>
          <p:nvPr/>
        </p:nvSpPr>
        <p:spPr>
          <a:xfrm>
            <a:off x="3056051" y="1567895"/>
            <a:ext cx="5173821" cy="646331"/>
          </a:xfrm>
          <a:prstGeom prst="rect">
            <a:avLst/>
          </a:prstGeom>
          <a:noFill/>
        </p:spPr>
        <p:txBody>
          <a:bodyPr wrap="square" rtlCol="0">
            <a:spAutoFit/>
          </a:bodyPr>
          <a:lstStyle/>
          <a:p>
            <a:r>
              <a:rPr lang="en-US" dirty="0" smtClean="0"/>
              <a:t>The average sound in operations for court processing. Add </a:t>
            </a:r>
            <a:r>
              <a:rPr lang="en-US" dirty="0" err="1" smtClean="0"/>
              <a:t>nonPoliceIntertup.STORY</a:t>
            </a:r>
            <a:r>
              <a:rPr lang="en-US" dirty="0" smtClean="0"/>
              <a:t>(</a:t>
            </a:r>
            <a:r>
              <a:rPr lang="en-US" dirty="0" err="1" smtClean="0"/>
              <a:t>nonPoliceCfg</a:t>
            </a:r>
            <a:r>
              <a:rPr lang="en-US" dirty="0" smtClean="0"/>
              <a:t>)</a:t>
            </a:r>
            <a:endParaRPr lang="en-US" dirty="0"/>
          </a:p>
        </p:txBody>
      </p:sp>
      <p:sp>
        <p:nvSpPr>
          <p:cNvPr id="33" name="Rectangle 32"/>
          <p:cNvSpPr/>
          <p:nvPr/>
        </p:nvSpPr>
        <p:spPr>
          <a:xfrm>
            <a:off x="8174664" y="1636448"/>
            <a:ext cx="800219" cy="369332"/>
          </a:xfrm>
          <a:prstGeom prst="rect">
            <a:avLst/>
          </a:prstGeom>
          <a:solidFill>
            <a:srgbClr val="FF0000"/>
          </a:solidFill>
        </p:spPr>
        <p:txBody>
          <a:bodyPr wrap="none">
            <a:spAutoFit/>
          </a:bodyPr>
          <a:lstStyle/>
          <a:p>
            <a:r>
              <a:rPr lang="en-US" dirty="0" smtClean="0">
                <a:solidFill>
                  <a:schemeClr val="bg1"/>
                </a:solidFill>
              </a:rPr>
              <a:t>Sale(s)</a:t>
            </a:r>
            <a:endParaRPr lang="en-US" dirty="0">
              <a:solidFill>
                <a:schemeClr val="bg1"/>
              </a:solidFill>
            </a:endParaRPr>
          </a:p>
        </p:txBody>
      </p:sp>
      <p:sp>
        <p:nvSpPr>
          <p:cNvPr id="36" name="Rectangle 35"/>
          <p:cNvSpPr/>
          <p:nvPr/>
        </p:nvSpPr>
        <p:spPr>
          <a:xfrm>
            <a:off x="3778752" y="4892827"/>
            <a:ext cx="1042911" cy="5004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196252" y="4906455"/>
            <a:ext cx="1042911" cy="5004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1902621" y="3961118"/>
            <a:ext cx="938189" cy="443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449782" y="5550006"/>
            <a:ext cx="2789381" cy="49841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3433395" y="6186138"/>
            <a:ext cx="2789381" cy="49841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976003" y="6072220"/>
            <a:ext cx="938189" cy="4433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2063117" y="6117348"/>
            <a:ext cx="763960" cy="3213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971351" y="4524930"/>
            <a:ext cx="263236" cy="19826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4385880" y="4537845"/>
            <a:ext cx="263236" cy="19826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739597" y="4123601"/>
            <a:ext cx="1042911" cy="5004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5336647" y="4504449"/>
            <a:ext cx="263236" cy="19826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797958" y="4482540"/>
            <a:ext cx="263236" cy="198266"/>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5179865" y="4108799"/>
            <a:ext cx="1042911" cy="50046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149388" y="1544440"/>
            <a:ext cx="5025276" cy="64931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p:cNvCxnSpPr>
            <a:endCxn id="12" idx="0"/>
          </p:cNvCxnSpPr>
          <p:nvPr/>
        </p:nvCxnSpPr>
        <p:spPr>
          <a:xfrm>
            <a:off x="3739597" y="2193757"/>
            <a:ext cx="4089412" cy="805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7989" y="1367122"/>
            <a:ext cx="4206598" cy="646331"/>
          </a:xfrm>
          <a:prstGeom prst="rect">
            <a:avLst/>
          </a:prstGeom>
          <a:solidFill>
            <a:schemeClr val="accent1">
              <a:lumMod val="40000"/>
              <a:lumOff val="60000"/>
            </a:schemeClr>
          </a:solidFill>
        </p:spPr>
        <p:txBody>
          <a:bodyPr wrap="square" rtlCol="0">
            <a:spAutoFit/>
          </a:bodyPr>
          <a:lstStyle/>
          <a:p>
            <a:r>
              <a:rPr lang="en-US" dirty="0" smtClean="0">
                <a:solidFill>
                  <a:schemeClr val="bg1"/>
                </a:solidFill>
              </a:rPr>
              <a:t>Medical Malpractice in Business Process Management of Contributory Negligence</a:t>
            </a:r>
            <a:endParaRPr lang="en-US" dirty="0">
              <a:solidFill>
                <a:schemeClr val="bg1"/>
              </a:solidFill>
            </a:endParaRPr>
          </a:p>
        </p:txBody>
      </p:sp>
      <p:sp>
        <p:nvSpPr>
          <p:cNvPr id="56" name="Rectangle 55"/>
          <p:cNvSpPr/>
          <p:nvPr/>
        </p:nvSpPr>
        <p:spPr>
          <a:xfrm>
            <a:off x="4201147" y="5752968"/>
            <a:ext cx="151293" cy="2954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46253" y="2009751"/>
            <a:ext cx="151293" cy="29545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49382" y="2559778"/>
            <a:ext cx="1127137" cy="623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24469" y="2637696"/>
            <a:ext cx="979542" cy="5181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stCxn id="58" idx="0"/>
            <a:endCxn id="58" idx="2"/>
          </p:cNvCxnSpPr>
          <p:nvPr/>
        </p:nvCxnSpPr>
        <p:spPr>
          <a:xfrm>
            <a:off x="812951" y="2559778"/>
            <a:ext cx="0" cy="623944"/>
          </a:xfrm>
          <a:prstGeom prst="line">
            <a:avLst/>
          </a:prstGeom>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771385" y="2758299"/>
            <a:ext cx="115305" cy="699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757530" y="2758299"/>
            <a:ext cx="115305" cy="699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771381" y="2897419"/>
            <a:ext cx="115305" cy="699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785235" y="3007684"/>
            <a:ext cx="115305" cy="6994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a:picLocks noChangeAspect="1"/>
          </p:cNvPicPr>
          <p:nvPr/>
        </p:nvPicPr>
        <p:blipFill>
          <a:blip r:embed="rId4"/>
          <a:stretch>
            <a:fillRect/>
          </a:stretch>
        </p:blipFill>
        <p:spPr>
          <a:xfrm>
            <a:off x="246229" y="3396916"/>
            <a:ext cx="1130290" cy="627042"/>
          </a:xfrm>
          <a:prstGeom prst="rect">
            <a:avLst/>
          </a:prstGeom>
        </p:spPr>
      </p:pic>
      <p:cxnSp>
        <p:nvCxnSpPr>
          <p:cNvPr id="68" name="Straight Arrow Connector 67"/>
          <p:cNvCxnSpPr/>
          <p:nvPr/>
        </p:nvCxnSpPr>
        <p:spPr>
          <a:xfrm flipH="1">
            <a:off x="2513741" y="2942890"/>
            <a:ext cx="714368" cy="2450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2701271" y="3793625"/>
            <a:ext cx="694421" cy="215444"/>
          </a:xfrm>
          <a:prstGeom prst="rect">
            <a:avLst/>
          </a:prstGeom>
          <a:noFill/>
        </p:spPr>
        <p:txBody>
          <a:bodyPr wrap="none" rtlCol="0">
            <a:spAutoFit/>
          </a:bodyPr>
          <a:lstStyle/>
          <a:p>
            <a:r>
              <a:rPr lang="en-US" sz="800" strike="sngStrike" dirty="0" smtClean="0"/>
              <a:t>Decibel 0.1?</a:t>
            </a:r>
            <a:endParaRPr lang="en-US" sz="800" strike="sngStrike" dirty="0"/>
          </a:p>
        </p:txBody>
      </p:sp>
      <p:sp>
        <p:nvSpPr>
          <p:cNvPr id="70" name="Oval 69"/>
          <p:cNvSpPr/>
          <p:nvPr/>
        </p:nvSpPr>
        <p:spPr>
          <a:xfrm>
            <a:off x="437244" y="4482540"/>
            <a:ext cx="939275" cy="771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71" name="Oval 70"/>
          <p:cNvSpPr/>
          <p:nvPr/>
        </p:nvSpPr>
        <p:spPr>
          <a:xfrm>
            <a:off x="450152" y="5208624"/>
            <a:ext cx="939275" cy="7715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39091" y="4108799"/>
            <a:ext cx="936912" cy="7976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1304011" y="4108799"/>
            <a:ext cx="290884" cy="30602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p:cNvSpPr/>
          <p:nvPr/>
        </p:nvSpPr>
        <p:spPr>
          <a:xfrm>
            <a:off x="961538" y="4537845"/>
            <a:ext cx="414981" cy="3050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219478" y="4015879"/>
            <a:ext cx="3078087" cy="215444"/>
          </a:xfrm>
          <a:prstGeom prst="rect">
            <a:avLst/>
          </a:prstGeom>
          <a:noFill/>
        </p:spPr>
        <p:txBody>
          <a:bodyPr wrap="none" rtlCol="0">
            <a:spAutoFit/>
          </a:bodyPr>
          <a:lstStyle/>
          <a:p>
            <a:r>
              <a:rPr lang="en-US" sz="800" dirty="0" smtClean="0"/>
              <a:t>0.001 </a:t>
            </a:r>
            <a:r>
              <a:rPr lang="en-US" sz="800" dirty="0" err="1" smtClean="0"/>
              <a:t>CPVA.nonPoliceInitLogical</a:t>
            </a:r>
            <a:r>
              <a:rPr lang="en-US" sz="800" dirty="0" smtClean="0"/>
              <a:t>(</a:t>
            </a:r>
            <a:r>
              <a:rPr lang="en-US" sz="800" dirty="0" err="1" smtClean="0"/>
              <a:t>nonPoliceStory</a:t>
            </a:r>
            <a:r>
              <a:rPr lang="en-US" sz="800" dirty="0" smtClean="0"/>
              <a:t>.&amp;.</a:t>
            </a:r>
            <a:r>
              <a:rPr lang="en-US" sz="800" dirty="0" err="1" smtClean="0"/>
              <a:t>ext</a:t>
            </a:r>
            <a:r>
              <a:rPr lang="en-US" sz="800" dirty="0" smtClean="0"/>
              <a:t> 10-24-2023/24</a:t>
            </a:r>
            <a:endParaRPr lang="en-US" sz="800" dirty="0"/>
          </a:p>
        </p:txBody>
      </p:sp>
      <p:sp>
        <p:nvSpPr>
          <p:cNvPr id="76" name="TextBox 75"/>
          <p:cNvSpPr txBox="1"/>
          <p:nvPr/>
        </p:nvSpPr>
        <p:spPr>
          <a:xfrm>
            <a:off x="5900992" y="496229"/>
            <a:ext cx="497252" cy="215444"/>
          </a:xfrm>
          <a:prstGeom prst="rect">
            <a:avLst/>
          </a:prstGeom>
          <a:noFill/>
        </p:spPr>
        <p:txBody>
          <a:bodyPr wrap="none" rtlCol="0">
            <a:spAutoFit/>
          </a:bodyPr>
          <a:lstStyle/>
          <a:p>
            <a:r>
              <a:rPr lang="en-US" sz="800" dirty="0" smtClean="0">
                <a:solidFill>
                  <a:schemeClr val="bg1"/>
                </a:solidFill>
              </a:rPr>
              <a:t>Partner</a:t>
            </a:r>
            <a:endParaRPr lang="en-US" sz="800" dirty="0">
              <a:solidFill>
                <a:schemeClr val="bg1"/>
              </a:solidFill>
            </a:endParaRPr>
          </a:p>
        </p:txBody>
      </p:sp>
      <p:sp>
        <p:nvSpPr>
          <p:cNvPr id="77" name="Rectangle 76"/>
          <p:cNvSpPr/>
          <p:nvPr/>
        </p:nvSpPr>
        <p:spPr>
          <a:xfrm>
            <a:off x="0" y="1175938"/>
            <a:ext cx="12192000" cy="16476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5682896" y="1161719"/>
            <a:ext cx="873957" cy="215444"/>
          </a:xfrm>
          <a:prstGeom prst="rect">
            <a:avLst/>
          </a:prstGeom>
          <a:noFill/>
        </p:spPr>
        <p:txBody>
          <a:bodyPr wrap="none" rtlCol="0">
            <a:spAutoFit/>
          </a:bodyPr>
          <a:lstStyle/>
          <a:p>
            <a:r>
              <a:rPr lang="en-US" sz="800" strike="sngStrike" dirty="0" smtClean="0"/>
              <a:t>Sleeping outside</a:t>
            </a:r>
            <a:endParaRPr lang="en-US" sz="800" strike="sngStrike" dirty="0"/>
          </a:p>
        </p:txBody>
      </p:sp>
      <p:sp>
        <p:nvSpPr>
          <p:cNvPr id="79" name="Oval 78"/>
          <p:cNvSpPr/>
          <p:nvPr/>
        </p:nvSpPr>
        <p:spPr>
          <a:xfrm>
            <a:off x="6556853" y="1037098"/>
            <a:ext cx="411984" cy="3400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a:stCxn id="79" idx="0"/>
          </p:cNvCxnSpPr>
          <p:nvPr/>
        </p:nvCxnSpPr>
        <p:spPr>
          <a:xfrm>
            <a:off x="6762845" y="1037098"/>
            <a:ext cx="263790" cy="463369"/>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6638833" y="1079520"/>
            <a:ext cx="263790" cy="463369"/>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6762845" y="1079520"/>
            <a:ext cx="263790" cy="463369"/>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5"/>
          <a:stretch>
            <a:fillRect/>
          </a:stretch>
        </p:blipFill>
        <p:spPr>
          <a:xfrm>
            <a:off x="8495199" y="5156686"/>
            <a:ext cx="1213797" cy="1475867"/>
          </a:xfrm>
          <a:prstGeom prst="rect">
            <a:avLst/>
          </a:prstGeom>
        </p:spPr>
      </p:pic>
    </p:spTree>
    <p:extLst>
      <p:ext uri="{BB962C8B-B14F-4D97-AF65-F5344CB8AC3E}">
        <p14:creationId xmlns:p14="http://schemas.microsoft.com/office/powerpoint/2010/main" val="147164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pic>
        <p:nvPicPr>
          <p:cNvPr id="2" name="Picture 1"/>
          <p:cNvPicPr>
            <a:picLocks noChangeAspect="1"/>
          </p:cNvPicPr>
          <p:nvPr/>
        </p:nvPicPr>
        <p:blipFill>
          <a:blip r:embed="rId2"/>
          <a:stretch>
            <a:fillRect/>
          </a:stretch>
        </p:blipFill>
        <p:spPr>
          <a:xfrm>
            <a:off x="992332" y="1854558"/>
            <a:ext cx="4000500" cy="22193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130" y="1854558"/>
            <a:ext cx="3006870" cy="2252250"/>
          </a:xfrm>
          <a:prstGeom prst="rect">
            <a:avLst/>
          </a:prstGeom>
        </p:spPr>
      </p:pic>
      <p:sp>
        <p:nvSpPr>
          <p:cNvPr id="6" name="Rectangle 5"/>
          <p:cNvSpPr/>
          <p:nvPr/>
        </p:nvSpPr>
        <p:spPr>
          <a:xfrm>
            <a:off x="8575964" y="1854558"/>
            <a:ext cx="3380509" cy="4868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Chart</a:t>
            </a:r>
            <a:endParaRPr lang="en-US" dirty="0"/>
          </a:p>
        </p:txBody>
      </p:sp>
      <p:sp>
        <p:nvSpPr>
          <p:cNvPr id="7" name="Rectangle 6"/>
          <p:cNvSpPr/>
          <p:nvPr/>
        </p:nvSpPr>
        <p:spPr>
          <a:xfrm>
            <a:off x="8575964" y="2438400"/>
            <a:ext cx="3380509" cy="16684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444794" y="3704551"/>
            <a:ext cx="511679" cy="369332"/>
          </a:xfrm>
          <a:prstGeom prst="rect">
            <a:avLst/>
          </a:prstGeom>
          <a:noFill/>
        </p:spPr>
        <p:txBody>
          <a:bodyPr wrap="none" rtlCol="0">
            <a:spAutoFit/>
          </a:bodyPr>
          <a:lstStyle/>
          <a:p>
            <a:r>
              <a:rPr lang="en-US" dirty="0" smtClean="0"/>
              <a:t>Oct</a:t>
            </a:r>
            <a:endParaRPr lang="en-US" dirty="0"/>
          </a:p>
        </p:txBody>
      </p:sp>
      <p:sp>
        <p:nvSpPr>
          <p:cNvPr id="9" name="TextBox 8"/>
          <p:cNvSpPr txBox="1"/>
          <p:nvPr/>
        </p:nvSpPr>
        <p:spPr>
          <a:xfrm>
            <a:off x="8575964" y="3704551"/>
            <a:ext cx="537327" cy="369332"/>
          </a:xfrm>
          <a:prstGeom prst="rect">
            <a:avLst/>
          </a:prstGeom>
          <a:noFill/>
        </p:spPr>
        <p:txBody>
          <a:bodyPr wrap="none" rtlCol="0">
            <a:spAutoFit/>
          </a:bodyPr>
          <a:lstStyle/>
          <a:p>
            <a:r>
              <a:rPr lang="en-US" dirty="0" smtClean="0"/>
              <a:t>July</a:t>
            </a:r>
            <a:endParaRPr lang="en-US" dirty="0"/>
          </a:p>
        </p:txBody>
      </p:sp>
      <p:sp>
        <p:nvSpPr>
          <p:cNvPr id="10" name="TextBox 9"/>
          <p:cNvSpPr txBox="1"/>
          <p:nvPr/>
        </p:nvSpPr>
        <p:spPr>
          <a:xfrm>
            <a:off x="992332" y="4415104"/>
            <a:ext cx="5045997" cy="369332"/>
          </a:xfrm>
          <a:prstGeom prst="rect">
            <a:avLst/>
          </a:prstGeom>
          <a:noFill/>
        </p:spPr>
        <p:txBody>
          <a:bodyPr wrap="none" rtlCol="0">
            <a:spAutoFit/>
          </a:bodyPr>
          <a:lstStyle/>
          <a:p>
            <a:r>
              <a:rPr lang="en-US" dirty="0" smtClean="0"/>
              <a:t>WW2.1D8723. MD, MD, Prof. Jason Nygel </a:t>
            </a:r>
            <a:r>
              <a:rPr lang="en-US" strike="sngStrike" dirty="0" err="1" smtClean="0"/>
              <a:t>Petersson</a:t>
            </a:r>
            <a:endParaRPr lang="en-US" strike="sngStrike" dirty="0"/>
          </a:p>
        </p:txBody>
      </p:sp>
      <p:cxnSp>
        <p:nvCxnSpPr>
          <p:cNvPr id="12" name="Straight Connector 11"/>
          <p:cNvCxnSpPr/>
          <p:nvPr/>
        </p:nvCxnSpPr>
        <p:spPr>
          <a:xfrm>
            <a:off x="0" y="4784436"/>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 y="1496291"/>
            <a:ext cx="12192000" cy="324347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8300" y="4907380"/>
            <a:ext cx="1534282" cy="1950619"/>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86846" y="4907381"/>
            <a:ext cx="2732818" cy="1818566"/>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72819" y="4951771"/>
            <a:ext cx="2284924" cy="1774176"/>
          </a:xfrm>
          <a:prstGeom prst="rect">
            <a:avLst/>
          </a:prstGeom>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139" y="4907381"/>
            <a:ext cx="1311323" cy="643368"/>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12293" y="4950000"/>
            <a:ext cx="894594" cy="600749"/>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404164" y="4950000"/>
            <a:ext cx="2562225" cy="1781175"/>
          </a:xfrm>
          <a:prstGeom prst="rect">
            <a:avLst/>
          </a:prstGeom>
        </p:spPr>
      </p:pic>
      <p:pic>
        <p:nvPicPr>
          <p:cNvPr id="20" name="Picture 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347905" y="5716312"/>
            <a:ext cx="875936" cy="490524"/>
          </a:xfrm>
          <a:prstGeom prst="rect">
            <a:avLst/>
          </a:prstGeom>
        </p:spPr>
      </p:pic>
      <p:pic>
        <p:nvPicPr>
          <p:cNvPr id="21" name="Picture 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417520" y="3810602"/>
            <a:ext cx="1082244" cy="720184"/>
          </a:xfrm>
          <a:prstGeom prst="rect">
            <a:avLst/>
          </a:prstGeom>
        </p:spPr>
      </p:pic>
      <p:pic>
        <p:nvPicPr>
          <p:cNvPr id="22" name="Picture 2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08261" y="3810602"/>
            <a:ext cx="1095819" cy="729218"/>
          </a:xfrm>
          <a:prstGeom prst="rect">
            <a:avLst/>
          </a:prstGeom>
        </p:spPr>
      </p:pic>
      <p:pic>
        <p:nvPicPr>
          <p:cNvPr id="23" name="Picture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07571" y="3704551"/>
            <a:ext cx="1069492" cy="826235"/>
          </a:xfrm>
          <a:prstGeom prst="rect">
            <a:avLst/>
          </a:prstGeom>
        </p:spPr>
      </p:pic>
      <p:cxnSp>
        <p:nvCxnSpPr>
          <p:cNvPr id="25" name="Straight Connector 24"/>
          <p:cNvCxnSpPr/>
          <p:nvPr/>
        </p:nvCxnSpPr>
        <p:spPr>
          <a:xfrm flipV="1">
            <a:off x="8382000" y="3560618"/>
            <a:ext cx="1440873" cy="854486"/>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379393" y="6270182"/>
            <a:ext cx="844447" cy="472890"/>
          </a:xfrm>
          <a:prstGeom prst="rect">
            <a:avLst/>
          </a:prstGeom>
        </p:spPr>
      </p:pic>
      <p:pic>
        <p:nvPicPr>
          <p:cNvPr id="27" name="Picture 2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8545" y="5716312"/>
            <a:ext cx="592975" cy="394598"/>
          </a:xfrm>
          <a:prstGeom prst="rect">
            <a:avLst/>
          </a:prstGeom>
        </p:spPr>
      </p:pic>
      <p:pic>
        <p:nvPicPr>
          <p:cNvPr id="28" name="Picture 2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8580" y="6206836"/>
            <a:ext cx="521200" cy="390397"/>
          </a:xfrm>
          <a:prstGeom prst="rect">
            <a:avLst/>
          </a:prstGeom>
        </p:spPr>
      </p:pic>
      <p:pic>
        <p:nvPicPr>
          <p:cNvPr id="29" name="Picture 2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835358" y="5711392"/>
            <a:ext cx="533377" cy="399518"/>
          </a:xfrm>
          <a:prstGeom prst="rect">
            <a:avLst/>
          </a:prstGeom>
        </p:spPr>
      </p:pic>
      <p:sp>
        <p:nvSpPr>
          <p:cNvPr id="30" name="Rectangle 29"/>
          <p:cNvSpPr/>
          <p:nvPr/>
        </p:nvSpPr>
        <p:spPr>
          <a:xfrm>
            <a:off x="43140" y="4862705"/>
            <a:ext cx="12130760" cy="194138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0381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Flowchart: Process 67"/>
          <p:cNvSpPr/>
          <p:nvPr/>
        </p:nvSpPr>
        <p:spPr>
          <a:xfrm>
            <a:off x="11498638" y="1887838"/>
            <a:ext cx="693362" cy="620868"/>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pic>
        <p:nvPicPr>
          <p:cNvPr id="6" name="Picture 5"/>
          <p:cNvPicPr>
            <a:picLocks noChangeAspect="1"/>
          </p:cNvPicPr>
          <p:nvPr/>
        </p:nvPicPr>
        <p:blipFill>
          <a:blip r:embed="rId2"/>
          <a:stretch>
            <a:fillRect/>
          </a:stretch>
        </p:blipFill>
        <p:spPr>
          <a:xfrm>
            <a:off x="369695" y="1533837"/>
            <a:ext cx="2276475" cy="1981200"/>
          </a:xfrm>
          <a:prstGeom prst="rect">
            <a:avLst/>
          </a:prstGeom>
        </p:spPr>
      </p:pic>
      <p:pic>
        <p:nvPicPr>
          <p:cNvPr id="7" name="Picture 6"/>
          <p:cNvPicPr>
            <a:picLocks noChangeAspect="1"/>
          </p:cNvPicPr>
          <p:nvPr/>
        </p:nvPicPr>
        <p:blipFill>
          <a:blip r:embed="rId3"/>
          <a:stretch>
            <a:fillRect/>
          </a:stretch>
        </p:blipFill>
        <p:spPr>
          <a:xfrm>
            <a:off x="7672694" y="5141092"/>
            <a:ext cx="1213797" cy="1475867"/>
          </a:xfrm>
          <a:prstGeom prst="rect">
            <a:avLst/>
          </a:prstGeom>
        </p:spPr>
      </p:pic>
      <p:sp>
        <p:nvSpPr>
          <p:cNvPr id="2" name="TextBox 1"/>
          <p:cNvSpPr txBox="1"/>
          <p:nvPr/>
        </p:nvSpPr>
        <p:spPr>
          <a:xfrm>
            <a:off x="3308078" y="2494748"/>
            <a:ext cx="4855047" cy="369332"/>
          </a:xfrm>
          <a:prstGeom prst="rect">
            <a:avLst/>
          </a:prstGeom>
          <a:noFill/>
        </p:spPr>
        <p:txBody>
          <a:bodyPr wrap="none" rtlCol="0">
            <a:spAutoFit/>
          </a:bodyPr>
          <a:lstStyle/>
          <a:p>
            <a:r>
              <a:rPr lang="en-US" i="1" dirty="0" smtClean="0"/>
              <a:t>“I did it because my </a:t>
            </a:r>
            <a:r>
              <a:rPr lang="en-US" i="1" dirty="0" err="1" smtClean="0"/>
              <a:t>my</a:t>
            </a:r>
            <a:r>
              <a:rPr lang="en-US" i="1" dirty="0" smtClean="0"/>
              <a:t> </a:t>
            </a:r>
            <a:r>
              <a:rPr lang="en-US" i="1" dirty="0" err="1" smtClean="0"/>
              <a:t>otn</a:t>
            </a:r>
            <a:r>
              <a:rPr lang="en-US" i="1" dirty="0" smtClean="0"/>
              <a:t> mother on war street”</a:t>
            </a:r>
            <a:endParaRPr lang="en-US" i="1" dirty="0"/>
          </a:p>
        </p:txBody>
      </p:sp>
      <p:sp>
        <p:nvSpPr>
          <p:cNvPr id="3" name="Oval 2"/>
          <p:cNvSpPr/>
          <p:nvPr/>
        </p:nvSpPr>
        <p:spPr>
          <a:xfrm>
            <a:off x="3856422" y="3130642"/>
            <a:ext cx="1496291" cy="1439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911840" y="4338783"/>
            <a:ext cx="1496291" cy="1439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flipV="1">
            <a:off x="3205259" y="4002045"/>
            <a:ext cx="1052945" cy="6927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380312" y="3277545"/>
            <a:ext cx="710451" cy="369332"/>
          </a:xfrm>
          <a:prstGeom prst="rect">
            <a:avLst/>
          </a:prstGeom>
          <a:noFill/>
        </p:spPr>
        <p:txBody>
          <a:bodyPr wrap="none" rtlCol="0">
            <a:spAutoFit/>
          </a:bodyPr>
          <a:lstStyle/>
          <a:p>
            <a:r>
              <a:rPr lang="en-US" dirty="0" smtClean="0"/>
              <a:t>0.001</a:t>
            </a:r>
            <a:endParaRPr lang="en-US" dirty="0"/>
          </a:p>
        </p:txBody>
      </p:sp>
      <p:sp>
        <p:nvSpPr>
          <p:cNvPr id="12" name="TextBox 11"/>
          <p:cNvSpPr txBox="1"/>
          <p:nvPr/>
        </p:nvSpPr>
        <p:spPr>
          <a:xfrm>
            <a:off x="8026640" y="3850361"/>
            <a:ext cx="3323346" cy="923330"/>
          </a:xfrm>
          <a:prstGeom prst="rect">
            <a:avLst/>
          </a:prstGeom>
          <a:noFill/>
        </p:spPr>
        <p:txBody>
          <a:bodyPr wrap="none" rtlCol="0">
            <a:spAutoFit/>
          </a:bodyPr>
          <a:lstStyle/>
          <a:p>
            <a:r>
              <a:rPr lang="en-US" dirty="0" smtClean="0"/>
              <a:t>FEDERAL BANK ALEN GREENSPAN</a:t>
            </a:r>
          </a:p>
          <a:p>
            <a:r>
              <a:rPr lang="en-US" dirty="0" smtClean="0"/>
              <a:t>WW2 REPORTER</a:t>
            </a:r>
          </a:p>
          <a:p>
            <a:r>
              <a:rPr lang="en-US" dirty="0"/>
              <a:t>12 JOURNAL ISSUES</a:t>
            </a:r>
            <a:endParaRPr lang="en-US" dirty="0"/>
          </a:p>
        </p:txBody>
      </p:sp>
      <p:cxnSp>
        <p:nvCxnSpPr>
          <p:cNvPr id="14" name="Straight Arrow Connector 13"/>
          <p:cNvCxnSpPr/>
          <p:nvPr/>
        </p:nvCxnSpPr>
        <p:spPr>
          <a:xfrm flipH="1" flipV="1">
            <a:off x="4355186" y="3697245"/>
            <a:ext cx="2244436" cy="1076446"/>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599622" y="4741708"/>
            <a:ext cx="5208157" cy="369332"/>
          </a:xfrm>
          <a:prstGeom prst="rect">
            <a:avLst/>
          </a:prstGeom>
          <a:noFill/>
        </p:spPr>
        <p:txBody>
          <a:bodyPr wrap="none" rtlCol="0">
            <a:spAutoFit/>
          </a:bodyPr>
          <a:lstStyle/>
          <a:p>
            <a:r>
              <a:rPr lang="en-US" dirty="0" smtClean="0"/>
              <a:t>0.01 </a:t>
            </a:r>
            <a:r>
              <a:rPr lang="en-US" strike="sngStrike" dirty="0" smtClean="0"/>
              <a:t>fine </a:t>
            </a:r>
            <a:r>
              <a:rPr lang="en-US" dirty="0" err="1" smtClean="0"/>
              <a:t>HOMCEI:LUX:STILLBOARN.</a:t>
            </a:r>
            <a:r>
              <a:rPr lang="en-US" sz="800" strike="sngStrike" dirty="0" err="1" smtClean="0"/>
              <a:t>angela</a:t>
            </a:r>
            <a:r>
              <a:rPr lang="en-US" dirty="0" err="1" smtClean="0"/>
              <a:t>.LEGISLATION</a:t>
            </a:r>
            <a:endParaRPr lang="en-US" dirty="0"/>
          </a:p>
        </p:txBody>
      </p:sp>
      <p:sp>
        <p:nvSpPr>
          <p:cNvPr id="16" name="Rectangle 15"/>
          <p:cNvSpPr/>
          <p:nvPr/>
        </p:nvSpPr>
        <p:spPr>
          <a:xfrm>
            <a:off x="4591692" y="2000005"/>
            <a:ext cx="3948545" cy="5168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013066" y="3019213"/>
            <a:ext cx="1289135" cy="215444"/>
          </a:xfrm>
          <a:prstGeom prst="rect">
            <a:avLst/>
          </a:prstGeom>
          <a:noFill/>
        </p:spPr>
        <p:txBody>
          <a:bodyPr wrap="none" rtlCol="0">
            <a:spAutoFit/>
          </a:bodyPr>
          <a:lstStyle/>
          <a:p>
            <a:r>
              <a:rPr lang="en-US" sz="800" dirty="0" smtClean="0"/>
              <a:t>000.tw.pns </a:t>
            </a:r>
            <a:r>
              <a:rPr lang="en-US" sz="800" strike="sngStrike" dirty="0" smtClean="0"/>
              <a:t>jury book</a:t>
            </a:r>
            <a:r>
              <a:rPr lang="en-US" sz="800" dirty="0" smtClean="0"/>
              <a:t> 2022</a:t>
            </a:r>
            <a:endParaRPr lang="en-US" sz="800" dirty="0"/>
          </a:p>
        </p:txBody>
      </p:sp>
      <p:sp>
        <p:nvSpPr>
          <p:cNvPr id="18" name="TextBox 17"/>
          <p:cNvSpPr txBox="1"/>
          <p:nvPr/>
        </p:nvSpPr>
        <p:spPr>
          <a:xfrm>
            <a:off x="5298883" y="3092879"/>
            <a:ext cx="1889428" cy="369332"/>
          </a:xfrm>
          <a:prstGeom prst="rect">
            <a:avLst/>
          </a:prstGeom>
          <a:noFill/>
        </p:spPr>
        <p:txBody>
          <a:bodyPr wrap="none" rtlCol="0">
            <a:spAutoFit/>
          </a:bodyPr>
          <a:lstStyle/>
          <a:p>
            <a:r>
              <a:rPr lang="en-US" dirty="0" err="1" smtClean="0"/>
              <a:t>G.Morgan</a:t>
            </a:r>
            <a:r>
              <a:rPr lang="en-US" dirty="0" smtClean="0"/>
              <a:t> </a:t>
            </a:r>
            <a:r>
              <a:rPr lang="en-US" dirty="0" err="1" smtClean="0"/>
              <a:t>Freman</a:t>
            </a:r>
            <a:endParaRPr lang="en-US" dirty="0"/>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9533" y="3095931"/>
            <a:ext cx="533666" cy="366280"/>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45533" y="3092879"/>
            <a:ext cx="449548" cy="336727"/>
          </a:xfrm>
          <a:prstGeom prst="rect">
            <a:avLst/>
          </a:prstGeom>
        </p:spPr>
      </p:pic>
      <p:cxnSp>
        <p:nvCxnSpPr>
          <p:cNvPr id="22" name="Straight Connector 21"/>
          <p:cNvCxnSpPr>
            <a:stCxn id="16" idx="1"/>
            <a:endCxn id="16" idx="3"/>
          </p:cNvCxnSpPr>
          <p:nvPr/>
        </p:nvCxnSpPr>
        <p:spPr>
          <a:xfrm>
            <a:off x="4591692" y="2258428"/>
            <a:ext cx="3948545" cy="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127364" y="1530542"/>
            <a:ext cx="1478290" cy="646331"/>
          </a:xfrm>
          <a:prstGeom prst="rect">
            <a:avLst/>
          </a:prstGeom>
          <a:noFill/>
        </p:spPr>
        <p:txBody>
          <a:bodyPr wrap="none" rtlCol="0">
            <a:spAutoFit/>
          </a:bodyPr>
          <a:lstStyle/>
          <a:p>
            <a:r>
              <a:rPr lang="en-US" dirty="0" smtClean="0"/>
              <a:t>LARRY</a:t>
            </a:r>
          </a:p>
          <a:p>
            <a:r>
              <a:rPr lang="en-US" dirty="0" smtClean="0"/>
              <a:t>WHITEHOUSE</a:t>
            </a:r>
            <a:endParaRPr lang="en-US" dirty="0"/>
          </a:p>
        </p:txBody>
      </p:sp>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94393" y="1650694"/>
            <a:ext cx="541212" cy="675842"/>
          </a:xfrm>
          <a:prstGeom prst="rect">
            <a:avLst/>
          </a:prstGeom>
        </p:spPr>
      </p:pic>
      <p:sp>
        <p:nvSpPr>
          <p:cNvPr id="25" name="TextBox 24"/>
          <p:cNvSpPr txBox="1"/>
          <p:nvPr/>
        </p:nvSpPr>
        <p:spPr>
          <a:xfrm>
            <a:off x="10931236" y="1518506"/>
            <a:ext cx="1260764" cy="369332"/>
          </a:xfrm>
          <a:prstGeom prst="rect">
            <a:avLst/>
          </a:prstGeom>
          <a:solidFill>
            <a:schemeClr val="accent1"/>
          </a:solidFill>
        </p:spPr>
        <p:txBody>
          <a:bodyPr wrap="square" rtlCol="0">
            <a:spAutoFit/>
          </a:bodyPr>
          <a:lstStyle/>
          <a:p>
            <a:r>
              <a:rPr lang="en-US" dirty="0" smtClean="0">
                <a:solidFill>
                  <a:schemeClr val="bg1"/>
                </a:solidFill>
              </a:rPr>
              <a:t>WAR</a:t>
            </a:r>
            <a:endParaRPr lang="en-US" dirty="0">
              <a:solidFill>
                <a:schemeClr val="bg1"/>
              </a:solidFill>
            </a:endParaRPr>
          </a:p>
        </p:txBody>
      </p:sp>
      <p:cxnSp>
        <p:nvCxnSpPr>
          <p:cNvPr id="27" name="Straight Connector 26"/>
          <p:cNvCxnSpPr/>
          <p:nvPr/>
        </p:nvCxnSpPr>
        <p:spPr>
          <a:xfrm flipV="1">
            <a:off x="6599622" y="4694772"/>
            <a:ext cx="491141" cy="461914"/>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914400" y="4211782"/>
            <a:ext cx="1449849" cy="4324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90645" y="4230256"/>
            <a:ext cx="301181" cy="38369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097265" y="4186383"/>
            <a:ext cx="1173655" cy="369332"/>
          </a:xfrm>
          <a:prstGeom prst="rect">
            <a:avLst/>
          </a:prstGeom>
          <a:noFill/>
        </p:spPr>
        <p:txBody>
          <a:bodyPr wrap="none" rtlCol="0">
            <a:spAutoFit/>
          </a:bodyPr>
          <a:lstStyle/>
          <a:p>
            <a:r>
              <a:rPr lang="en-US" dirty="0" smtClean="0"/>
              <a:t>November</a:t>
            </a:r>
            <a:endParaRPr lang="en-US" dirty="0"/>
          </a:p>
        </p:txBody>
      </p:sp>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678" y="4179322"/>
            <a:ext cx="587206" cy="390759"/>
          </a:xfrm>
          <a:prstGeom prst="rect">
            <a:avLst/>
          </a:prstGeom>
        </p:spPr>
      </p:pic>
      <p:sp>
        <p:nvSpPr>
          <p:cNvPr id="32" name="TextBox 31"/>
          <p:cNvSpPr txBox="1"/>
          <p:nvPr/>
        </p:nvSpPr>
        <p:spPr>
          <a:xfrm>
            <a:off x="2153093" y="3965534"/>
            <a:ext cx="987771" cy="215444"/>
          </a:xfrm>
          <a:prstGeom prst="rect">
            <a:avLst/>
          </a:prstGeom>
          <a:noFill/>
        </p:spPr>
        <p:txBody>
          <a:bodyPr wrap="none" rtlCol="0">
            <a:spAutoFit/>
          </a:bodyPr>
          <a:lstStyle/>
          <a:p>
            <a:r>
              <a:rPr lang="en-US" sz="800" dirty="0" err="1" smtClean="0"/>
              <a:t>nonPolicePlaymate</a:t>
            </a:r>
            <a:endParaRPr lang="en-US" sz="800" dirty="0"/>
          </a:p>
        </p:txBody>
      </p:sp>
      <p:sp>
        <p:nvSpPr>
          <p:cNvPr id="33" name="Rectangle 32"/>
          <p:cNvSpPr/>
          <p:nvPr/>
        </p:nvSpPr>
        <p:spPr>
          <a:xfrm>
            <a:off x="49740" y="3812008"/>
            <a:ext cx="2035494" cy="369332"/>
          </a:xfrm>
          <a:prstGeom prst="rect">
            <a:avLst/>
          </a:prstGeom>
        </p:spPr>
        <p:txBody>
          <a:bodyPr wrap="none">
            <a:spAutoFit/>
          </a:bodyPr>
          <a:lstStyle/>
          <a:p>
            <a:r>
              <a:rPr lang="en-US" dirty="0"/>
              <a:t>12 JOURNAL ISSUES</a:t>
            </a:r>
            <a:endParaRPr lang="en-US" dirty="0"/>
          </a:p>
        </p:txBody>
      </p:sp>
      <p:pic>
        <p:nvPicPr>
          <p:cNvPr id="34" name="Picture 33"/>
          <p:cNvPicPr>
            <a:picLocks noChangeAspect="1"/>
          </p:cNvPicPr>
          <p:nvPr/>
        </p:nvPicPr>
        <p:blipFill>
          <a:blip r:embed="rId8"/>
          <a:stretch>
            <a:fillRect/>
          </a:stretch>
        </p:blipFill>
        <p:spPr>
          <a:xfrm>
            <a:off x="2461231" y="4209253"/>
            <a:ext cx="252887" cy="434966"/>
          </a:xfrm>
          <a:prstGeom prst="rect">
            <a:avLst/>
          </a:prstGeom>
        </p:spPr>
      </p:pic>
      <p:sp>
        <p:nvSpPr>
          <p:cNvPr id="35" name="Rectangle 34"/>
          <p:cNvSpPr/>
          <p:nvPr/>
        </p:nvSpPr>
        <p:spPr>
          <a:xfrm>
            <a:off x="1067487" y="4773691"/>
            <a:ext cx="678186" cy="382995"/>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0:50</a:t>
            </a:r>
            <a:endParaRPr lang="en-US" dirty="0">
              <a:solidFill>
                <a:schemeClr val="tx1"/>
              </a:solidFill>
            </a:endParaRPr>
          </a:p>
        </p:txBody>
      </p:sp>
      <p:sp>
        <p:nvSpPr>
          <p:cNvPr id="36" name="TextBox 35"/>
          <p:cNvSpPr txBox="1"/>
          <p:nvPr/>
        </p:nvSpPr>
        <p:spPr>
          <a:xfrm>
            <a:off x="1816698" y="4771760"/>
            <a:ext cx="1729704" cy="369332"/>
          </a:xfrm>
          <a:prstGeom prst="rect">
            <a:avLst/>
          </a:prstGeom>
          <a:solidFill>
            <a:schemeClr val="accent1"/>
          </a:solidFill>
        </p:spPr>
        <p:txBody>
          <a:bodyPr wrap="none" rtlCol="0">
            <a:spAutoFit/>
          </a:bodyPr>
          <a:lstStyle/>
          <a:p>
            <a:r>
              <a:rPr lang="en-US" dirty="0" err="1" smtClean="0">
                <a:solidFill>
                  <a:schemeClr val="bg1"/>
                </a:solidFill>
              </a:rPr>
              <a:t>KING.Daily.Chart</a:t>
            </a:r>
            <a:endParaRPr lang="en-US" dirty="0">
              <a:solidFill>
                <a:schemeClr val="bg1"/>
              </a:solidFill>
            </a:endParaRPr>
          </a:p>
        </p:txBody>
      </p:sp>
      <p:sp>
        <p:nvSpPr>
          <p:cNvPr id="37" name="Rectangle 36"/>
          <p:cNvSpPr/>
          <p:nvPr/>
        </p:nvSpPr>
        <p:spPr>
          <a:xfrm>
            <a:off x="1816698" y="5156686"/>
            <a:ext cx="1729704" cy="73793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1816699" y="5278188"/>
            <a:ext cx="1729703" cy="584775"/>
          </a:xfrm>
          <a:prstGeom prst="rect">
            <a:avLst/>
          </a:prstGeom>
          <a:noFill/>
        </p:spPr>
        <p:txBody>
          <a:bodyPr wrap="square" rtlCol="0">
            <a:spAutoFit/>
          </a:bodyPr>
          <a:lstStyle/>
          <a:p>
            <a:r>
              <a:rPr lang="en-US" sz="800" strike="sngStrike" dirty="0" smtClean="0"/>
              <a:t>If you were to have a </a:t>
            </a:r>
            <a:r>
              <a:rPr lang="en-US" sz="800" strike="sngStrike" dirty="0" err="1" smtClean="0"/>
              <a:t>ejactoin</a:t>
            </a:r>
            <a:r>
              <a:rPr lang="en-US" sz="800" strike="sngStrike" dirty="0" smtClean="0"/>
              <a:t> medical daily to add to </a:t>
            </a:r>
            <a:r>
              <a:rPr lang="en-US" sz="800" dirty="0" err="1" smtClean="0"/>
              <a:t>nonPoliceAdminstrtive.nonPoiceNetworkLgiocal</a:t>
            </a:r>
            <a:endParaRPr lang="en-US" sz="800" dirty="0"/>
          </a:p>
        </p:txBody>
      </p:sp>
      <p:cxnSp>
        <p:nvCxnSpPr>
          <p:cNvPr id="40" name="Straight Connector 39"/>
          <p:cNvCxnSpPr/>
          <p:nvPr/>
        </p:nvCxnSpPr>
        <p:spPr>
          <a:xfrm flipV="1">
            <a:off x="1067487" y="4613954"/>
            <a:ext cx="749211" cy="66423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816698" y="4973782"/>
            <a:ext cx="1563811" cy="1136073"/>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08996" y="4177148"/>
            <a:ext cx="338326" cy="217917"/>
          </a:xfrm>
          <a:prstGeom prst="rect">
            <a:avLst/>
          </a:prstGeom>
        </p:spPr>
      </p:pic>
      <p:sp>
        <p:nvSpPr>
          <p:cNvPr id="44" name="Oval 43"/>
          <p:cNvSpPr/>
          <p:nvPr/>
        </p:nvSpPr>
        <p:spPr>
          <a:xfrm>
            <a:off x="10280073" y="2845072"/>
            <a:ext cx="651163" cy="5845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45" name="Oval 44"/>
          <p:cNvSpPr/>
          <p:nvPr/>
        </p:nvSpPr>
        <p:spPr>
          <a:xfrm>
            <a:off x="10454048" y="3325025"/>
            <a:ext cx="651163" cy="5845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flipV="1">
            <a:off x="8955131" y="3277545"/>
            <a:ext cx="1324942" cy="28469"/>
          </a:xfrm>
          <a:prstGeom prst="line">
            <a:avLst/>
          </a:prstGeom>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8600905" y="2892008"/>
            <a:ext cx="574850" cy="50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8521641" y="3332830"/>
            <a:ext cx="574850" cy="5039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9282403" y="2968062"/>
            <a:ext cx="840295" cy="338554"/>
          </a:xfrm>
          <a:prstGeom prst="rect">
            <a:avLst/>
          </a:prstGeom>
          <a:noFill/>
        </p:spPr>
        <p:txBody>
          <a:bodyPr wrap="none" rtlCol="0">
            <a:spAutoFit/>
          </a:bodyPr>
          <a:lstStyle/>
          <a:p>
            <a:r>
              <a:rPr lang="en-US" sz="800" dirty="0" smtClean="0"/>
              <a:t>Physics OFFSITE</a:t>
            </a:r>
          </a:p>
          <a:p>
            <a:r>
              <a:rPr lang="en-US" sz="800" dirty="0" err="1" smtClean="0"/>
              <a:t>Thmas</a:t>
            </a:r>
            <a:r>
              <a:rPr lang="en-US" sz="800" dirty="0" smtClean="0"/>
              <a:t>-is-dieter</a:t>
            </a:r>
            <a:endParaRPr lang="en-US" sz="800" dirty="0"/>
          </a:p>
        </p:txBody>
      </p:sp>
      <p:sp>
        <p:nvSpPr>
          <p:cNvPr id="51" name="TextBox 50"/>
          <p:cNvSpPr txBox="1"/>
          <p:nvPr/>
        </p:nvSpPr>
        <p:spPr>
          <a:xfrm>
            <a:off x="9319134" y="2869333"/>
            <a:ext cx="631904" cy="215444"/>
          </a:xfrm>
          <a:prstGeom prst="rect">
            <a:avLst/>
          </a:prstGeom>
          <a:noFill/>
        </p:spPr>
        <p:txBody>
          <a:bodyPr wrap="none" rtlCol="0">
            <a:spAutoFit/>
          </a:bodyPr>
          <a:lstStyle/>
          <a:p>
            <a:r>
              <a:rPr lang="en-US" sz="800" dirty="0" smtClean="0"/>
              <a:t>4.0”D”.avg</a:t>
            </a:r>
            <a:endParaRPr lang="en-US" sz="800" dirty="0"/>
          </a:p>
        </p:txBody>
      </p:sp>
      <p:cxnSp>
        <p:nvCxnSpPr>
          <p:cNvPr id="53" name="Straight Connector 52"/>
          <p:cNvCxnSpPr/>
          <p:nvPr/>
        </p:nvCxnSpPr>
        <p:spPr>
          <a:xfrm flipV="1">
            <a:off x="9476509" y="2785391"/>
            <a:ext cx="570813" cy="610569"/>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9045631" y="2629646"/>
            <a:ext cx="1466363" cy="369332"/>
          </a:xfrm>
          <a:prstGeom prst="rect">
            <a:avLst/>
          </a:prstGeom>
          <a:noFill/>
        </p:spPr>
        <p:txBody>
          <a:bodyPr wrap="none" rtlCol="0">
            <a:spAutoFit/>
          </a:bodyPr>
          <a:lstStyle/>
          <a:p>
            <a:r>
              <a:rPr lang="en-US" dirty="0" smtClean="0"/>
              <a:t>VIRGIN MARY</a:t>
            </a:r>
            <a:endParaRPr lang="en-US" dirty="0"/>
          </a:p>
        </p:txBody>
      </p:sp>
      <p:cxnSp>
        <p:nvCxnSpPr>
          <p:cNvPr id="56" name="Straight Arrow Connector 55"/>
          <p:cNvCxnSpPr/>
          <p:nvPr/>
        </p:nvCxnSpPr>
        <p:spPr>
          <a:xfrm flipH="1" flipV="1">
            <a:off x="8521641" y="2785391"/>
            <a:ext cx="654114" cy="106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Isosceles Triangle 56"/>
          <p:cNvSpPr/>
          <p:nvPr/>
        </p:nvSpPr>
        <p:spPr>
          <a:xfrm>
            <a:off x="9573491" y="3332830"/>
            <a:ext cx="377547" cy="36441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flipH="1" flipV="1">
            <a:off x="9573491" y="3234657"/>
            <a:ext cx="549207" cy="674902"/>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9107896" y="2508706"/>
            <a:ext cx="1407758" cy="215444"/>
          </a:xfrm>
          <a:prstGeom prst="rect">
            <a:avLst/>
          </a:prstGeom>
          <a:noFill/>
        </p:spPr>
        <p:txBody>
          <a:bodyPr wrap="none" rtlCol="0">
            <a:spAutoFit/>
          </a:bodyPr>
          <a:lstStyle/>
          <a:p>
            <a:r>
              <a:rPr lang="en-US" sz="800" dirty="0" smtClean="0"/>
              <a:t>JFK(</a:t>
            </a:r>
            <a:r>
              <a:rPr lang="en-US" sz="800" dirty="0" err="1" smtClean="0"/>
              <a:t>MOON,CPVA.</a:t>
            </a:r>
            <a:r>
              <a:rPr lang="en-US" sz="800" strike="sngStrike" dirty="0" err="1" smtClean="0"/>
              <a:t>toaster</a:t>
            </a:r>
            <a:r>
              <a:rPr lang="en-US" sz="800" strike="sngStrike" dirty="0" smtClean="0"/>
              <a:t> </a:t>
            </a:r>
            <a:r>
              <a:rPr lang="en-US" sz="800" strike="sngStrike" dirty="0" err="1" smtClean="0"/>
              <a:t>c++</a:t>
            </a:r>
            <a:r>
              <a:rPr lang="en-US" sz="800" strike="sngStrike" dirty="0" smtClean="0"/>
              <a:t>)</a:t>
            </a:r>
            <a:endParaRPr lang="en-US" sz="800" strike="sngStrike" dirty="0"/>
          </a:p>
        </p:txBody>
      </p:sp>
      <p:pic>
        <p:nvPicPr>
          <p:cNvPr id="61" name="Picture 60"/>
          <p:cNvPicPr>
            <a:picLocks noChangeAspect="1"/>
          </p:cNvPicPr>
          <p:nvPr/>
        </p:nvPicPr>
        <p:blipFill>
          <a:blip r:embed="rId10"/>
          <a:stretch>
            <a:fillRect/>
          </a:stretch>
        </p:blipFill>
        <p:spPr>
          <a:xfrm>
            <a:off x="10450348" y="2189184"/>
            <a:ext cx="643382" cy="649628"/>
          </a:xfrm>
          <a:prstGeom prst="rect">
            <a:avLst/>
          </a:prstGeom>
        </p:spPr>
      </p:pic>
      <p:sp>
        <p:nvSpPr>
          <p:cNvPr id="62" name="Oval 61"/>
          <p:cNvSpPr/>
          <p:nvPr/>
        </p:nvSpPr>
        <p:spPr>
          <a:xfrm>
            <a:off x="11105814" y="2171303"/>
            <a:ext cx="370959" cy="342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11222402" y="2445103"/>
            <a:ext cx="370959" cy="342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1048934" y="2093980"/>
            <a:ext cx="427839" cy="14050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11349986" y="2091709"/>
            <a:ext cx="148652" cy="36178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Explosion 1 66"/>
          <p:cNvSpPr/>
          <p:nvPr/>
        </p:nvSpPr>
        <p:spPr>
          <a:xfrm>
            <a:off x="11559652" y="1992514"/>
            <a:ext cx="480075" cy="433704"/>
          </a:xfrm>
          <a:prstGeom prst="irregularSeal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11476773" y="1867014"/>
            <a:ext cx="402674" cy="215444"/>
          </a:xfrm>
          <a:prstGeom prst="rect">
            <a:avLst/>
          </a:prstGeom>
          <a:noFill/>
        </p:spPr>
        <p:txBody>
          <a:bodyPr wrap="none" rtlCol="0">
            <a:spAutoFit/>
          </a:bodyPr>
          <a:lstStyle/>
          <a:p>
            <a:r>
              <a:rPr lang="en-US" sz="800" dirty="0" smtClean="0"/>
              <a:t>PREA</a:t>
            </a:r>
            <a:endParaRPr lang="en-US" sz="800" dirty="0"/>
          </a:p>
        </p:txBody>
      </p:sp>
      <p:sp>
        <p:nvSpPr>
          <p:cNvPr id="70" name="TextBox 69"/>
          <p:cNvSpPr txBox="1"/>
          <p:nvPr/>
        </p:nvSpPr>
        <p:spPr>
          <a:xfrm>
            <a:off x="10515654" y="1745060"/>
            <a:ext cx="1349793" cy="492443"/>
          </a:xfrm>
          <a:prstGeom prst="rect">
            <a:avLst/>
          </a:prstGeom>
          <a:noFill/>
        </p:spPr>
        <p:txBody>
          <a:bodyPr wrap="none" rtlCol="0">
            <a:spAutoFit/>
          </a:bodyPr>
          <a:lstStyle/>
          <a:p>
            <a:r>
              <a:rPr lang="en-US" dirty="0" smtClean="0"/>
              <a:t>St. Francisco</a:t>
            </a:r>
          </a:p>
          <a:p>
            <a:r>
              <a:rPr lang="en-US" sz="800" strike="sngStrike" dirty="0" smtClean="0"/>
              <a:t>Double Pane</a:t>
            </a:r>
            <a:endParaRPr lang="en-US" sz="800" strike="sngStrike" dirty="0"/>
          </a:p>
        </p:txBody>
      </p:sp>
      <p:sp>
        <p:nvSpPr>
          <p:cNvPr id="71" name="TextBox 70"/>
          <p:cNvSpPr txBox="1"/>
          <p:nvPr/>
        </p:nvSpPr>
        <p:spPr>
          <a:xfrm>
            <a:off x="259471" y="6416377"/>
            <a:ext cx="2294218" cy="215444"/>
          </a:xfrm>
          <a:prstGeom prst="rect">
            <a:avLst/>
          </a:prstGeom>
          <a:noFill/>
        </p:spPr>
        <p:txBody>
          <a:bodyPr wrap="none" rtlCol="0">
            <a:spAutoFit/>
          </a:bodyPr>
          <a:lstStyle/>
          <a:p>
            <a:r>
              <a:rPr lang="en-US" sz="800" dirty="0" err="1" smtClean="0"/>
              <a:t>nonPoliceTRX.VIGINAI.MARY.nonPoliceQOSLogical</a:t>
            </a:r>
            <a:endParaRPr lang="en-US" sz="800" dirty="0"/>
          </a:p>
        </p:txBody>
      </p:sp>
      <p:pic>
        <p:nvPicPr>
          <p:cNvPr id="72" name="Picture 71"/>
          <p:cNvPicPr>
            <a:picLocks noChangeAspect="1"/>
          </p:cNvPicPr>
          <p:nvPr/>
        </p:nvPicPr>
        <p:blipFill>
          <a:blip r:embed="rId10"/>
          <a:stretch>
            <a:fillRect/>
          </a:stretch>
        </p:blipFill>
        <p:spPr>
          <a:xfrm>
            <a:off x="2587674" y="6173607"/>
            <a:ext cx="643382" cy="649628"/>
          </a:xfrm>
          <a:prstGeom prst="rect">
            <a:avLst/>
          </a:prstGeom>
        </p:spPr>
      </p:pic>
      <p:cxnSp>
        <p:nvCxnSpPr>
          <p:cNvPr id="74" name="Straight Connector 73"/>
          <p:cNvCxnSpPr/>
          <p:nvPr/>
        </p:nvCxnSpPr>
        <p:spPr>
          <a:xfrm>
            <a:off x="49740" y="6109855"/>
            <a:ext cx="7069793" cy="0"/>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4185862" y="1372583"/>
            <a:ext cx="4456028" cy="646331"/>
          </a:xfrm>
          <a:prstGeom prst="rect">
            <a:avLst/>
          </a:prstGeom>
          <a:noFill/>
        </p:spPr>
        <p:txBody>
          <a:bodyPr wrap="none" rtlCol="0">
            <a:spAutoFit/>
          </a:bodyPr>
          <a:lstStyle/>
          <a:p>
            <a:r>
              <a:rPr lang="en-US" sz="1200" dirty="0" smtClean="0"/>
              <a:t>JFK(</a:t>
            </a:r>
            <a:r>
              <a:rPr lang="en-US" sz="1200" dirty="0" err="1" smtClean="0"/>
              <a:t>Zookologishcer</a:t>
            </a:r>
            <a:r>
              <a:rPr lang="en-US" sz="1200" dirty="0" smtClean="0"/>
              <a:t> Garten)</a:t>
            </a:r>
          </a:p>
          <a:p>
            <a:r>
              <a:rPr lang="en-US" sz="1200" dirty="0" smtClean="0"/>
              <a:t>WW2.EUROPE.CONSTITUTIONAL COURT</a:t>
            </a:r>
          </a:p>
          <a:p>
            <a:r>
              <a:rPr lang="en-US" sz="1200" dirty="0" smtClean="0"/>
              <a:t>OAKLAND, CALIFORNIA (x/y) !white </a:t>
            </a:r>
            <a:r>
              <a:rPr lang="en-US" sz="1200" dirty="0" err="1" smtClean="0"/>
              <a:t>avg</a:t>
            </a:r>
            <a:r>
              <a:rPr lang="en-US" sz="1200" dirty="0" smtClean="0"/>
              <a:t>.§Public Disturbance Incident</a:t>
            </a:r>
            <a:endParaRPr lang="en-US" sz="1200" dirty="0"/>
          </a:p>
        </p:txBody>
      </p:sp>
      <p:sp>
        <p:nvSpPr>
          <p:cNvPr id="76" name="TextBox 75"/>
          <p:cNvSpPr txBox="1"/>
          <p:nvPr/>
        </p:nvSpPr>
        <p:spPr>
          <a:xfrm>
            <a:off x="377026" y="1265860"/>
            <a:ext cx="3341364" cy="369332"/>
          </a:xfrm>
          <a:prstGeom prst="rect">
            <a:avLst/>
          </a:prstGeom>
          <a:noFill/>
        </p:spPr>
        <p:txBody>
          <a:bodyPr wrap="none" rtlCol="0">
            <a:spAutoFit/>
          </a:bodyPr>
          <a:lstStyle/>
          <a:p>
            <a:r>
              <a:rPr lang="en-US" dirty="0" smtClean="0"/>
              <a:t>PENTGAON:JOEL 2015 Speechless</a:t>
            </a:r>
            <a:endParaRPr lang="en-US" dirty="0"/>
          </a:p>
        </p:txBody>
      </p:sp>
      <p:sp>
        <p:nvSpPr>
          <p:cNvPr id="77" name="TextBox 76"/>
          <p:cNvSpPr txBox="1"/>
          <p:nvPr/>
        </p:nvSpPr>
        <p:spPr>
          <a:xfrm>
            <a:off x="0" y="1344405"/>
            <a:ext cx="377026" cy="215444"/>
          </a:xfrm>
          <a:prstGeom prst="rect">
            <a:avLst/>
          </a:prstGeom>
          <a:solidFill>
            <a:srgbClr val="C00000"/>
          </a:solidFill>
        </p:spPr>
        <p:txBody>
          <a:bodyPr wrap="none" rtlCol="0">
            <a:spAutoFit/>
          </a:bodyPr>
          <a:lstStyle/>
          <a:p>
            <a:r>
              <a:rPr lang="en-US" sz="800" dirty="0" smtClean="0">
                <a:solidFill>
                  <a:schemeClr val="bg1"/>
                </a:solidFill>
              </a:rPr>
              <a:t>JOEL</a:t>
            </a:r>
            <a:endParaRPr lang="en-US" sz="800" dirty="0">
              <a:solidFill>
                <a:schemeClr val="bg1"/>
              </a:solidFill>
            </a:endParaRPr>
          </a:p>
        </p:txBody>
      </p:sp>
      <p:sp>
        <p:nvSpPr>
          <p:cNvPr id="79" name="TextBox 78"/>
          <p:cNvSpPr txBox="1"/>
          <p:nvPr/>
        </p:nvSpPr>
        <p:spPr>
          <a:xfrm>
            <a:off x="9951038" y="5125467"/>
            <a:ext cx="2067583" cy="1200329"/>
          </a:xfrm>
          <a:prstGeom prst="rect">
            <a:avLst/>
          </a:prstGeom>
          <a:noFill/>
        </p:spPr>
        <p:txBody>
          <a:bodyPr wrap="square" rtlCol="0">
            <a:spAutoFit/>
          </a:bodyPr>
          <a:lstStyle/>
          <a:p>
            <a:r>
              <a:rPr lang="en-US" sz="800" dirty="0" smtClean="0"/>
              <a:t>On This day we remind the tragic </a:t>
            </a:r>
            <a:r>
              <a:rPr lang="en-US" sz="800" dirty="0" err="1" smtClean="0"/>
              <a:t>incidne</a:t>
            </a:r>
            <a:r>
              <a:rPr lang="en-US" sz="800" dirty="0" smtClean="0"/>
              <a:t> of July 2014 In Lake Tahoe, California that occurred. The </a:t>
            </a:r>
            <a:r>
              <a:rPr lang="en-US" sz="800" dirty="0" err="1" smtClean="0"/>
              <a:t>rememberance</a:t>
            </a:r>
            <a:r>
              <a:rPr lang="en-US" sz="800" dirty="0" smtClean="0"/>
              <a:t>  Of the </a:t>
            </a:r>
            <a:r>
              <a:rPr lang="en-US" sz="800" dirty="0" err="1" smtClean="0"/>
              <a:t>Incidnet</a:t>
            </a:r>
            <a:r>
              <a:rPr lang="en-US" sz="800" dirty="0" smtClean="0"/>
              <a:t> and efforts of recovery reminds us of the time..</a:t>
            </a:r>
          </a:p>
          <a:p>
            <a:r>
              <a:rPr lang="en-US" sz="800" dirty="0" smtClean="0"/>
              <a:t>Each City Review in </a:t>
            </a:r>
            <a:r>
              <a:rPr lang="en-US" sz="800" dirty="0" err="1" smtClean="0"/>
              <a:t>collobortaion</a:t>
            </a:r>
            <a:r>
              <a:rPr lang="en-US" sz="800" dirty="0" smtClean="0"/>
              <a:t> with recovering WW2 past  </a:t>
            </a:r>
            <a:r>
              <a:rPr lang="en-US" sz="800" dirty="0" err="1" smtClean="0"/>
              <a:t>incidnets</a:t>
            </a:r>
            <a:r>
              <a:rPr lang="en-US" sz="800" dirty="0" smtClean="0"/>
              <a:t> in </a:t>
            </a:r>
            <a:r>
              <a:rPr lang="en-US" sz="800" dirty="0" err="1" smtClean="0"/>
              <a:t>violoan</a:t>
            </a:r>
            <a:r>
              <a:rPr lang="en-US" sz="800" dirty="0" smtClean="0"/>
              <a:t> of basic religion </a:t>
            </a:r>
            <a:r>
              <a:rPr lang="en-US" sz="800" dirty="0" err="1" smtClean="0"/>
              <a:t>fremodn</a:t>
            </a:r>
            <a:r>
              <a:rPr lang="en-US" sz="800" dirty="0" smtClean="0"/>
              <a:t> including first amendment</a:t>
            </a:r>
          </a:p>
        </p:txBody>
      </p:sp>
      <p:pic>
        <p:nvPicPr>
          <p:cNvPr id="80" name="Picture 7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33652" y="5058083"/>
            <a:ext cx="848403" cy="479532"/>
          </a:xfrm>
          <a:prstGeom prst="rect">
            <a:avLst/>
          </a:prstGeom>
        </p:spPr>
      </p:pic>
      <p:sp>
        <p:nvSpPr>
          <p:cNvPr id="81" name="TextBox 80"/>
          <p:cNvSpPr txBox="1"/>
          <p:nvPr/>
        </p:nvSpPr>
        <p:spPr>
          <a:xfrm>
            <a:off x="9866509" y="6159356"/>
            <a:ext cx="2209265" cy="707886"/>
          </a:xfrm>
          <a:prstGeom prst="rect">
            <a:avLst/>
          </a:prstGeom>
          <a:noFill/>
        </p:spPr>
        <p:txBody>
          <a:bodyPr wrap="square" rtlCol="0">
            <a:spAutoFit/>
          </a:bodyPr>
          <a:lstStyle/>
          <a:p>
            <a:r>
              <a:rPr lang="en-US" sz="800" dirty="0" smtClean="0"/>
              <a:t>To save and honor </a:t>
            </a:r>
            <a:r>
              <a:rPr lang="en-US" sz="800" dirty="0" err="1" smtClean="0"/>
              <a:t>legistation</a:t>
            </a:r>
            <a:r>
              <a:rPr lang="en-US" sz="800" dirty="0" smtClean="0"/>
              <a:t> for first black president for history without </a:t>
            </a:r>
            <a:r>
              <a:rPr lang="en-US" sz="800" dirty="0" err="1" smtClean="0"/>
              <a:t>intertupts.Legitive</a:t>
            </a:r>
            <a:r>
              <a:rPr lang="en-US" sz="800" dirty="0" smtClean="0"/>
              <a:t> Acts of 2008-2016 stored in Bills </a:t>
            </a:r>
            <a:r>
              <a:rPr lang="en-US" sz="800" dirty="0" err="1" smtClean="0"/>
              <a:t>refleting</a:t>
            </a:r>
            <a:r>
              <a:rPr lang="en-US" sz="800" dirty="0" smtClean="0"/>
              <a:t> our history for </a:t>
            </a:r>
            <a:r>
              <a:rPr lang="en-US" sz="800" dirty="0" err="1" smtClean="0"/>
              <a:t>refrence</a:t>
            </a:r>
            <a:r>
              <a:rPr lang="en-US" sz="800" dirty="0" smtClean="0"/>
              <a:t> in the Library Work, Family Time And </a:t>
            </a:r>
            <a:r>
              <a:rPr lang="en-US" sz="800" dirty="0" err="1" smtClean="0"/>
              <a:t>Televiosn</a:t>
            </a:r>
            <a:r>
              <a:rPr lang="en-US" sz="800" strike="sngStrike" dirty="0" smtClean="0"/>
              <a:t> (</a:t>
            </a:r>
            <a:r>
              <a:rPr lang="en-US" sz="800" strike="sngStrike" dirty="0" err="1" smtClean="0"/>
              <a:t>startree</a:t>
            </a:r>
            <a:r>
              <a:rPr lang="en-US" sz="800" strike="sngStrike" dirty="0" smtClean="0"/>
              <a:t> deep space nine)</a:t>
            </a:r>
            <a:endParaRPr lang="en-US" sz="800" strike="sngStrike" dirty="0"/>
          </a:p>
        </p:txBody>
      </p:sp>
      <p:sp>
        <p:nvSpPr>
          <p:cNvPr id="82" name="Rectangle 81"/>
          <p:cNvSpPr/>
          <p:nvPr/>
        </p:nvSpPr>
        <p:spPr>
          <a:xfrm>
            <a:off x="10060569" y="5070175"/>
            <a:ext cx="988365" cy="845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FEDERAL BLACK</a:t>
            </a:r>
            <a:endParaRPr lang="en-US" sz="800" dirty="0"/>
          </a:p>
        </p:txBody>
      </p:sp>
      <p:sp>
        <p:nvSpPr>
          <p:cNvPr id="83" name="Rectangle 82"/>
          <p:cNvSpPr/>
          <p:nvPr/>
        </p:nvSpPr>
        <p:spPr>
          <a:xfrm>
            <a:off x="9951037" y="5169137"/>
            <a:ext cx="2088689" cy="172721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13523" y="1328671"/>
            <a:ext cx="12147214" cy="542815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868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1" y="2873592"/>
            <a:ext cx="458932" cy="458932"/>
          </a:xfrm>
          <a:prstGeom prst="rect">
            <a:avLst/>
          </a:prstGeom>
        </p:spPr>
      </p:pic>
      <p:cxnSp>
        <p:nvCxnSpPr>
          <p:cNvPr id="6" name="Straight Connector 5"/>
          <p:cNvCxnSpPr/>
          <p:nvPr/>
        </p:nvCxnSpPr>
        <p:spPr>
          <a:xfrm flipV="1">
            <a:off x="9122525" y="2918764"/>
            <a:ext cx="1170709" cy="583622"/>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9525001" y="2873592"/>
            <a:ext cx="574964" cy="45893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7196091" y="2243335"/>
            <a:ext cx="2057143" cy="1980952"/>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71857" y="3594029"/>
            <a:ext cx="428108" cy="523009"/>
          </a:xfrm>
          <a:prstGeom prst="rect">
            <a:avLst/>
          </a:prstGeom>
        </p:spPr>
      </p:pic>
      <p:cxnSp>
        <p:nvCxnSpPr>
          <p:cNvPr id="11" name="Straight Connector 10"/>
          <p:cNvCxnSpPr/>
          <p:nvPr/>
        </p:nvCxnSpPr>
        <p:spPr>
          <a:xfrm flipV="1">
            <a:off x="9253234" y="3594029"/>
            <a:ext cx="1220803" cy="630258"/>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13" name="Rectangle 12"/>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14" name="TextBox 13"/>
          <p:cNvSpPr txBox="1"/>
          <p:nvPr/>
        </p:nvSpPr>
        <p:spPr>
          <a:xfrm>
            <a:off x="7473927" y="1854558"/>
            <a:ext cx="2022670" cy="369332"/>
          </a:xfrm>
          <a:prstGeom prst="rect">
            <a:avLst/>
          </a:prstGeom>
          <a:noFill/>
        </p:spPr>
        <p:txBody>
          <a:bodyPr wrap="none" rtlCol="0">
            <a:spAutoFit/>
          </a:bodyPr>
          <a:lstStyle/>
          <a:p>
            <a:r>
              <a:rPr lang="en-US" dirty="0" err="1" smtClean="0"/>
              <a:t>nonPoliceTelevision</a:t>
            </a:r>
            <a:endParaRPr lang="en-US" dirty="0"/>
          </a:p>
        </p:txBody>
      </p:sp>
      <p:cxnSp>
        <p:nvCxnSpPr>
          <p:cNvPr id="16" name="Straight Connector 15"/>
          <p:cNvCxnSpPr/>
          <p:nvPr/>
        </p:nvCxnSpPr>
        <p:spPr>
          <a:xfrm>
            <a:off x="6677891" y="1854558"/>
            <a:ext cx="27709" cy="2606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588327" y="1930508"/>
            <a:ext cx="27709" cy="2606606"/>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5153825" y="4617719"/>
            <a:ext cx="4518032" cy="369332"/>
          </a:xfrm>
          <a:prstGeom prst="rect">
            <a:avLst/>
          </a:prstGeom>
        </p:spPr>
        <p:txBody>
          <a:bodyPr wrap="none">
            <a:spAutoFit/>
          </a:bodyPr>
          <a:lstStyle/>
          <a:p>
            <a:r>
              <a:rPr lang="en-US" dirty="0"/>
              <a:t>https://obamawhitehouse.archives.gov/issues</a:t>
            </a:r>
          </a:p>
        </p:txBody>
      </p:sp>
      <p:pic>
        <p:nvPicPr>
          <p:cNvPr id="19" name="Picture 1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611" y="1445045"/>
            <a:ext cx="902226" cy="681915"/>
          </a:xfrm>
          <a:prstGeom prst="rect">
            <a:avLst/>
          </a:prstGeom>
        </p:spPr>
      </p:pic>
      <p:sp>
        <p:nvSpPr>
          <p:cNvPr id="20" name="TextBox 19"/>
          <p:cNvSpPr txBox="1"/>
          <p:nvPr/>
        </p:nvSpPr>
        <p:spPr>
          <a:xfrm>
            <a:off x="1150599" y="2039224"/>
            <a:ext cx="2247538" cy="369332"/>
          </a:xfrm>
          <a:prstGeom prst="rect">
            <a:avLst/>
          </a:prstGeom>
          <a:noFill/>
        </p:spPr>
        <p:txBody>
          <a:bodyPr wrap="none" rtlCol="0">
            <a:spAutoFit/>
          </a:bodyPr>
          <a:lstStyle/>
          <a:p>
            <a:r>
              <a:rPr lang="en-US" dirty="0" err="1" smtClean="0"/>
              <a:t>nonPoliceWorkLogical</a:t>
            </a:r>
            <a:endParaRPr lang="en-US" dirty="0"/>
          </a:p>
        </p:txBody>
      </p:sp>
      <p:sp>
        <p:nvSpPr>
          <p:cNvPr id="21" name="TextBox 20"/>
          <p:cNvSpPr txBox="1"/>
          <p:nvPr/>
        </p:nvSpPr>
        <p:spPr>
          <a:xfrm>
            <a:off x="3739334" y="1930508"/>
            <a:ext cx="2815258" cy="369332"/>
          </a:xfrm>
          <a:prstGeom prst="rect">
            <a:avLst/>
          </a:prstGeom>
          <a:noFill/>
        </p:spPr>
        <p:txBody>
          <a:bodyPr wrap="none" rtlCol="0">
            <a:spAutoFit/>
          </a:bodyPr>
          <a:lstStyle/>
          <a:p>
            <a:r>
              <a:rPr lang="en-US" dirty="0" err="1" smtClean="0"/>
              <a:t>nonPoliceFamilyTimeLogical</a:t>
            </a:r>
            <a:endParaRPr lang="en-US" dirty="0"/>
          </a:p>
        </p:txBody>
      </p:sp>
      <p:sp>
        <p:nvSpPr>
          <p:cNvPr id="22" name="TextBox 21"/>
          <p:cNvSpPr txBox="1"/>
          <p:nvPr/>
        </p:nvSpPr>
        <p:spPr>
          <a:xfrm>
            <a:off x="10389322" y="2918764"/>
            <a:ext cx="715260" cy="369332"/>
          </a:xfrm>
          <a:prstGeom prst="rect">
            <a:avLst/>
          </a:prstGeom>
          <a:noFill/>
        </p:spPr>
        <p:txBody>
          <a:bodyPr wrap="square" rtlCol="0">
            <a:spAutoFit/>
          </a:bodyPr>
          <a:lstStyle/>
          <a:p>
            <a:r>
              <a:rPr lang="en-US" dirty="0" err="1" smtClean="0"/>
              <a:t>SQ.</a:t>
            </a:r>
            <a:r>
              <a:rPr lang="en-US" sz="800" strike="sngStrike" dirty="0" err="1" smtClean="0"/>
              <a:t>leroy</a:t>
            </a:r>
            <a:endParaRPr lang="en-US" sz="800" strike="sngStrike" dirty="0"/>
          </a:p>
        </p:txBody>
      </p:sp>
      <p:sp>
        <p:nvSpPr>
          <p:cNvPr id="23" name="TextBox 22"/>
          <p:cNvSpPr txBox="1"/>
          <p:nvPr/>
        </p:nvSpPr>
        <p:spPr>
          <a:xfrm flipH="1">
            <a:off x="10373883" y="2603863"/>
            <a:ext cx="2074173" cy="369332"/>
          </a:xfrm>
          <a:prstGeom prst="rect">
            <a:avLst/>
          </a:prstGeom>
          <a:noFill/>
        </p:spPr>
        <p:txBody>
          <a:bodyPr wrap="square" rtlCol="0">
            <a:spAutoFit/>
          </a:bodyPr>
          <a:lstStyle/>
          <a:p>
            <a:r>
              <a:rPr lang="en-US" dirty="0" smtClean="0"/>
              <a:t>!VIGINIA MARY</a:t>
            </a:r>
            <a:endParaRPr lang="en-US" dirty="0"/>
          </a:p>
        </p:txBody>
      </p:sp>
      <p:sp>
        <p:nvSpPr>
          <p:cNvPr id="24" name="TextBox 23"/>
          <p:cNvSpPr txBox="1"/>
          <p:nvPr/>
        </p:nvSpPr>
        <p:spPr>
          <a:xfrm>
            <a:off x="1745673" y="2603863"/>
            <a:ext cx="564578" cy="369332"/>
          </a:xfrm>
          <a:prstGeom prst="rect">
            <a:avLst/>
          </a:prstGeom>
          <a:solidFill>
            <a:schemeClr val="tx1"/>
          </a:solidFill>
        </p:spPr>
        <p:txBody>
          <a:bodyPr wrap="none" rtlCol="0">
            <a:spAutoFit/>
          </a:bodyPr>
          <a:lstStyle/>
          <a:p>
            <a:r>
              <a:rPr lang="en-US" dirty="0" smtClean="0">
                <a:solidFill>
                  <a:schemeClr val="bg1"/>
                </a:solidFill>
              </a:rPr>
              <a:t>IBM</a:t>
            </a:r>
            <a:endParaRPr lang="en-US" dirty="0">
              <a:solidFill>
                <a:schemeClr val="bg1"/>
              </a:solidFill>
            </a:endParaRPr>
          </a:p>
        </p:txBody>
      </p:sp>
      <p:sp>
        <p:nvSpPr>
          <p:cNvPr id="25" name="TextBox 24"/>
          <p:cNvSpPr txBox="1"/>
          <p:nvPr/>
        </p:nvSpPr>
        <p:spPr>
          <a:xfrm>
            <a:off x="2310251" y="2603863"/>
            <a:ext cx="913968" cy="369332"/>
          </a:xfrm>
          <a:prstGeom prst="rect">
            <a:avLst/>
          </a:prstGeom>
          <a:solidFill>
            <a:srgbClr val="FF0000"/>
          </a:solidFill>
        </p:spPr>
        <p:txBody>
          <a:bodyPr wrap="none" rtlCol="0">
            <a:spAutoFit/>
          </a:bodyPr>
          <a:lstStyle/>
          <a:p>
            <a:r>
              <a:rPr lang="en-US" dirty="0" smtClean="0"/>
              <a:t>W/SAM</a:t>
            </a:r>
            <a:endParaRPr lang="en-US" dirty="0"/>
          </a:p>
        </p:txBody>
      </p:sp>
      <p:cxnSp>
        <p:nvCxnSpPr>
          <p:cNvPr id="27" name="Straight Connector 26"/>
          <p:cNvCxnSpPr/>
          <p:nvPr/>
        </p:nvCxnSpPr>
        <p:spPr>
          <a:xfrm flipV="1">
            <a:off x="1745673" y="2603863"/>
            <a:ext cx="1149927" cy="553998"/>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699404" y="2559063"/>
            <a:ext cx="1540254" cy="45893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95" y="4062865"/>
            <a:ext cx="2428875" cy="1685925"/>
          </a:xfrm>
          <a:prstGeom prst="rect">
            <a:avLst/>
          </a:prstGeom>
        </p:spPr>
      </p:pic>
      <p:sp>
        <p:nvSpPr>
          <p:cNvPr id="30" name="Rectangle 29"/>
          <p:cNvSpPr/>
          <p:nvPr/>
        </p:nvSpPr>
        <p:spPr>
          <a:xfrm>
            <a:off x="506006" y="3711998"/>
            <a:ext cx="2520177" cy="369332"/>
          </a:xfrm>
          <a:prstGeom prst="rect">
            <a:avLst/>
          </a:prstGeom>
        </p:spPr>
        <p:txBody>
          <a:bodyPr wrap="none">
            <a:spAutoFit/>
          </a:bodyPr>
          <a:lstStyle/>
          <a:p>
            <a:r>
              <a:rPr lang="en-US" dirty="0" smtClean="0"/>
              <a:t>Federal Bank </a:t>
            </a:r>
            <a:r>
              <a:rPr lang="en-US" dirty="0"/>
              <a:t>1987 board</a:t>
            </a:r>
          </a:p>
        </p:txBody>
      </p:sp>
      <p:cxnSp>
        <p:nvCxnSpPr>
          <p:cNvPr id="32" name="Straight Arrow Connector 31"/>
          <p:cNvCxnSpPr/>
          <p:nvPr/>
        </p:nvCxnSpPr>
        <p:spPr>
          <a:xfrm flipH="1">
            <a:off x="2511120" y="3909158"/>
            <a:ext cx="110496" cy="344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7"/>
          <a:stretch>
            <a:fillRect/>
          </a:stretch>
        </p:blipFill>
        <p:spPr>
          <a:xfrm>
            <a:off x="3396702" y="1382962"/>
            <a:ext cx="530801" cy="656262"/>
          </a:xfrm>
          <a:prstGeom prst="rect">
            <a:avLst/>
          </a:prstGeom>
        </p:spPr>
      </p:pic>
      <p:cxnSp>
        <p:nvCxnSpPr>
          <p:cNvPr id="36" name="Straight Arrow Connector 35"/>
          <p:cNvCxnSpPr/>
          <p:nvPr/>
        </p:nvCxnSpPr>
        <p:spPr>
          <a:xfrm flipV="1">
            <a:off x="2895600" y="2299840"/>
            <a:ext cx="720436" cy="1817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7481018" y="4999543"/>
            <a:ext cx="413029" cy="514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38" name="Oval 37"/>
          <p:cNvSpPr/>
          <p:nvPr/>
        </p:nvSpPr>
        <p:spPr>
          <a:xfrm>
            <a:off x="7481018" y="5395055"/>
            <a:ext cx="413029" cy="514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8031593" y="5395055"/>
            <a:ext cx="3569183" cy="646331"/>
          </a:xfrm>
          <a:prstGeom prst="rect">
            <a:avLst/>
          </a:prstGeom>
          <a:noFill/>
        </p:spPr>
        <p:txBody>
          <a:bodyPr wrap="square" rtlCol="0">
            <a:spAutoFit/>
          </a:bodyPr>
          <a:lstStyle/>
          <a:p>
            <a:r>
              <a:rPr lang="en-US" dirty="0" smtClean="0"/>
              <a:t>I know the guy from </a:t>
            </a:r>
            <a:r>
              <a:rPr lang="en-US" dirty="0" err="1" smtClean="0"/>
              <a:t>tevlon</a:t>
            </a:r>
            <a:r>
              <a:rPr lang="en-US" dirty="0" smtClean="0"/>
              <a:t> on the </a:t>
            </a:r>
            <a:r>
              <a:rPr lang="en-US" dirty="0" err="1" smtClean="0"/>
              <a:t>scien</a:t>
            </a:r>
            <a:r>
              <a:rPr lang="en-US" dirty="0" smtClean="0"/>
              <a:t> channel.</a:t>
            </a:r>
            <a:endParaRPr lang="en-US" dirty="0"/>
          </a:p>
        </p:txBody>
      </p:sp>
      <p:sp>
        <p:nvSpPr>
          <p:cNvPr id="40" name="Oval 39"/>
          <p:cNvSpPr/>
          <p:nvPr/>
        </p:nvSpPr>
        <p:spPr>
          <a:xfrm>
            <a:off x="875312" y="5908261"/>
            <a:ext cx="550574" cy="514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41" name="Oval 40"/>
          <p:cNvSpPr/>
          <p:nvPr/>
        </p:nvSpPr>
        <p:spPr>
          <a:xfrm>
            <a:off x="875312" y="6303773"/>
            <a:ext cx="550574" cy="5146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4324588" y="1703334"/>
            <a:ext cx="1565564" cy="2592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PRESIDENT</a:t>
            </a:r>
            <a:endParaRPr lang="en-US" sz="1050" dirty="0"/>
          </a:p>
        </p:txBody>
      </p:sp>
      <p:sp>
        <p:nvSpPr>
          <p:cNvPr id="43" name="Rectangle 42"/>
          <p:cNvSpPr/>
          <p:nvPr/>
        </p:nvSpPr>
        <p:spPr>
          <a:xfrm>
            <a:off x="70922" y="2327458"/>
            <a:ext cx="1118680" cy="304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VICE PRESIDENT</a:t>
            </a:r>
            <a:endParaRPr lang="en-US" sz="1050" dirty="0"/>
          </a:p>
        </p:txBody>
      </p:sp>
      <p:sp>
        <p:nvSpPr>
          <p:cNvPr id="44" name="TextBox 43"/>
          <p:cNvSpPr txBox="1"/>
          <p:nvPr/>
        </p:nvSpPr>
        <p:spPr>
          <a:xfrm>
            <a:off x="1652424" y="6103585"/>
            <a:ext cx="4581832" cy="369332"/>
          </a:xfrm>
          <a:prstGeom prst="rect">
            <a:avLst/>
          </a:prstGeom>
          <a:noFill/>
        </p:spPr>
        <p:txBody>
          <a:bodyPr wrap="none" rtlCol="0">
            <a:spAutoFit/>
          </a:bodyPr>
          <a:lstStyle/>
          <a:p>
            <a:r>
              <a:rPr lang="en-US" dirty="0" smtClean="0"/>
              <a:t>Collen Powel is also in the defense department</a:t>
            </a:r>
            <a:endParaRPr lang="en-US" dirty="0"/>
          </a:p>
        </p:txBody>
      </p:sp>
      <p:sp>
        <p:nvSpPr>
          <p:cNvPr id="45" name="TextBox 44"/>
          <p:cNvSpPr txBox="1"/>
          <p:nvPr/>
        </p:nvSpPr>
        <p:spPr>
          <a:xfrm>
            <a:off x="5157163" y="2591472"/>
            <a:ext cx="2067583" cy="1200329"/>
          </a:xfrm>
          <a:prstGeom prst="rect">
            <a:avLst/>
          </a:prstGeom>
          <a:noFill/>
        </p:spPr>
        <p:txBody>
          <a:bodyPr wrap="square" rtlCol="0">
            <a:spAutoFit/>
          </a:bodyPr>
          <a:lstStyle/>
          <a:p>
            <a:r>
              <a:rPr lang="en-US" sz="800" dirty="0" smtClean="0"/>
              <a:t>On This day we remind the tragic </a:t>
            </a:r>
            <a:r>
              <a:rPr lang="en-US" sz="800" dirty="0" err="1" smtClean="0"/>
              <a:t>incidne</a:t>
            </a:r>
            <a:r>
              <a:rPr lang="en-US" sz="800" dirty="0" smtClean="0"/>
              <a:t> of July 2014 In Lake Tahoe, California that occurred. The </a:t>
            </a:r>
            <a:r>
              <a:rPr lang="en-US" sz="800" dirty="0" err="1" smtClean="0"/>
              <a:t>rememberance</a:t>
            </a:r>
            <a:r>
              <a:rPr lang="en-US" sz="800" dirty="0" smtClean="0"/>
              <a:t>  Of the </a:t>
            </a:r>
            <a:r>
              <a:rPr lang="en-US" sz="800" dirty="0" err="1" smtClean="0"/>
              <a:t>Incidnet</a:t>
            </a:r>
            <a:r>
              <a:rPr lang="en-US" sz="800" dirty="0" smtClean="0"/>
              <a:t> and efforts of recovery reminds us of the time..</a:t>
            </a:r>
          </a:p>
          <a:p>
            <a:r>
              <a:rPr lang="en-US" sz="800" dirty="0" smtClean="0"/>
              <a:t>Each City Review in </a:t>
            </a:r>
            <a:r>
              <a:rPr lang="en-US" sz="800" dirty="0" err="1" smtClean="0"/>
              <a:t>collobortaion</a:t>
            </a:r>
            <a:r>
              <a:rPr lang="en-US" sz="800" dirty="0" smtClean="0"/>
              <a:t> with recovering WW2 past  </a:t>
            </a:r>
            <a:r>
              <a:rPr lang="en-US" sz="800" dirty="0" err="1" smtClean="0"/>
              <a:t>incidnets</a:t>
            </a:r>
            <a:r>
              <a:rPr lang="en-US" sz="800" dirty="0" smtClean="0"/>
              <a:t> in </a:t>
            </a:r>
            <a:r>
              <a:rPr lang="en-US" sz="800" dirty="0" err="1" smtClean="0"/>
              <a:t>violoan</a:t>
            </a:r>
            <a:r>
              <a:rPr lang="en-US" sz="800" dirty="0" smtClean="0"/>
              <a:t> of basic religion </a:t>
            </a:r>
            <a:r>
              <a:rPr lang="en-US" sz="800" dirty="0" err="1" smtClean="0"/>
              <a:t>fremodn</a:t>
            </a:r>
            <a:r>
              <a:rPr lang="en-US" sz="800" dirty="0" smtClean="0"/>
              <a:t> including first amendment</a:t>
            </a: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39777" y="2524088"/>
            <a:ext cx="848403" cy="479532"/>
          </a:xfrm>
          <a:prstGeom prst="rect">
            <a:avLst/>
          </a:prstGeom>
        </p:spPr>
      </p:pic>
      <p:sp>
        <p:nvSpPr>
          <p:cNvPr id="47" name="TextBox 46"/>
          <p:cNvSpPr txBox="1"/>
          <p:nvPr/>
        </p:nvSpPr>
        <p:spPr>
          <a:xfrm>
            <a:off x="5072634" y="3625361"/>
            <a:ext cx="2209265" cy="707886"/>
          </a:xfrm>
          <a:prstGeom prst="rect">
            <a:avLst/>
          </a:prstGeom>
          <a:noFill/>
        </p:spPr>
        <p:txBody>
          <a:bodyPr wrap="square" rtlCol="0">
            <a:spAutoFit/>
          </a:bodyPr>
          <a:lstStyle/>
          <a:p>
            <a:r>
              <a:rPr lang="en-US" sz="800" dirty="0" smtClean="0"/>
              <a:t>To save and honor </a:t>
            </a:r>
            <a:r>
              <a:rPr lang="en-US" sz="800" dirty="0" err="1" smtClean="0"/>
              <a:t>legistation</a:t>
            </a:r>
            <a:r>
              <a:rPr lang="en-US" sz="800" dirty="0" smtClean="0"/>
              <a:t> for first black president for history without </a:t>
            </a:r>
            <a:r>
              <a:rPr lang="en-US" sz="800" dirty="0" err="1" smtClean="0"/>
              <a:t>intertupts.Legitive</a:t>
            </a:r>
            <a:r>
              <a:rPr lang="en-US" sz="800" dirty="0" smtClean="0"/>
              <a:t> Acts of 2008-2016 stored in Bills </a:t>
            </a:r>
            <a:r>
              <a:rPr lang="en-US" sz="800" dirty="0" err="1" smtClean="0"/>
              <a:t>refleting</a:t>
            </a:r>
            <a:r>
              <a:rPr lang="en-US" sz="800" dirty="0" smtClean="0"/>
              <a:t> our history for </a:t>
            </a:r>
            <a:r>
              <a:rPr lang="en-US" sz="800" dirty="0" err="1" smtClean="0"/>
              <a:t>refrence</a:t>
            </a:r>
            <a:r>
              <a:rPr lang="en-US" sz="800" dirty="0" smtClean="0"/>
              <a:t> in the Library Work, Family Time And </a:t>
            </a:r>
            <a:r>
              <a:rPr lang="en-US" sz="800" dirty="0" err="1" smtClean="0"/>
              <a:t>Televiosn</a:t>
            </a:r>
            <a:r>
              <a:rPr lang="en-US" sz="800" strike="sngStrike" dirty="0" smtClean="0"/>
              <a:t> (</a:t>
            </a:r>
            <a:r>
              <a:rPr lang="en-US" sz="800" strike="sngStrike" dirty="0" err="1" smtClean="0"/>
              <a:t>startree</a:t>
            </a:r>
            <a:r>
              <a:rPr lang="en-US" sz="800" strike="sngStrike" dirty="0" smtClean="0"/>
              <a:t> deep space nine)</a:t>
            </a:r>
            <a:endParaRPr lang="en-US" sz="800" strike="sngStrike" dirty="0"/>
          </a:p>
        </p:txBody>
      </p:sp>
      <p:sp>
        <p:nvSpPr>
          <p:cNvPr id="48" name="Rectangle 47"/>
          <p:cNvSpPr/>
          <p:nvPr/>
        </p:nvSpPr>
        <p:spPr>
          <a:xfrm>
            <a:off x="5266694" y="2536180"/>
            <a:ext cx="988365" cy="8453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FEDERAL BLACK</a:t>
            </a:r>
            <a:endParaRPr lang="en-US" sz="800" dirty="0"/>
          </a:p>
        </p:txBody>
      </p:sp>
      <p:sp>
        <p:nvSpPr>
          <p:cNvPr id="49" name="Rectangle 48"/>
          <p:cNvSpPr/>
          <p:nvPr/>
        </p:nvSpPr>
        <p:spPr>
          <a:xfrm>
            <a:off x="5157162" y="2635142"/>
            <a:ext cx="2088689" cy="172721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H="1" flipV="1">
            <a:off x="5654964" y="1962557"/>
            <a:ext cx="735385" cy="561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823717" y="2247873"/>
            <a:ext cx="3101683" cy="369332"/>
          </a:xfrm>
          <a:prstGeom prst="rect">
            <a:avLst/>
          </a:prstGeom>
          <a:noFill/>
        </p:spPr>
        <p:txBody>
          <a:bodyPr wrap="none" rtlCol="0">
            <a:spAutoFit/>
          </a:bodyPr>
          <a:lstStyle/>
          <a:p>
            <a:r>
              <a:rPr lang="en-US" dirty="0" smtClean="0"/>
              <a:t>2008-2016 </a:t>
            </a:r>
            <a:r>
              <a:rPr lang="en-US" dirty="0" err="1" smtClean="0"/>
              <a:t>nonPolcieCfgLogical</a:t>
            </a:r>
            <a:endParaRPr lang="en-US" dirty="0"/>
          </a:p>
        </p:txBody>
      </p:sp>
      <p:sp>
        <p:nvSpPr>
          <p:cNvPr id="53" name="Rectangle 52"/>
          <p:cNvSpPr/>
          <p:nvPr/>
        </p:nvSpPr>
        <p:spPr>
          <a:xfrm>
            <a:off x="4608042" y="1537210"/>
            <a:ext cx="1565564" cy="25922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t>!PRESIDENT</a:t>
            </a:r>
            <a:endParaRPr lang="en-US" sz="1050" dirty="0"/>
          </a:p>
        </p:txBody>
      </p:sp>
      <p:sp>
        <p:nvSpPr>
          <p:cNvPr id="54" name="TextBox 53"/>
          <p:cNvSpPr txBox="1"/>
          <p:nvPr/>
        </p:nvSpPr>
        <p:spPr>
          <a:xfrm>
            <a:off x="5317979" y="1359427"/>
            <a:ext cx="3101683" cy="369332"/>
          </a:xfrm>
          <a:prstGeom prst="rect">
            <a:avLst/>
          </a:prstGeom>
          <a:noFill/>
        </p:spPr>
        <p:txBody>
          <a:bodyPr wrap="none" rtlCol="0">
            <a:spAutoFit/>
          </a:bodyPr>
          <a:lstStyle/>
          <a:p>
            <a:r>
              <a:rPr lang="en-US" dirty="0" smtClean="0"/>
              <a:t>2016-2023 </a:t>
            </a:r>
            <a:r>
              <a:rPr lang="en-US" dirty="0" err="1" smtClean="0"/>
              <a:t>nonPoliceCfgLogical</a:t>
            </a:r>
            <a:endParaRPr lang="en-US" dirty="0"/>
          </a:p>
        </p:txBody>
      </p:sp>
      <p:sp>
        <p:nvSpPr>
          <p:cNvPr id="55" name="Oval 54"/>
          <p:cNvSpPr/>
          <p:nvPr/>
        </p:nvSpPr>
        <p:spPr>
          <a:xfrm>
            <a:off x="4564738" y="5088118"/>
            <a:ext cx="914400" cy="9144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608042" y="5215139"/>
            <a:ext cx="538921" cy="347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169002" y="4601923"/>
            <a:ext cx="441635" cy="657652"/>
          </a:xfrm>
          <a:prstGeom prst="rect">
            <a:avLst/>
          </a:prstGeom>
        </p:spPr>
      </p:pic>
      <p:cxnSp>
        <p:nvCxnSpPr>
          <p:cNvPr id="60" name="Straight Connector 59"/>
          <p:cNvCxnSpPr/>
          <p:nvPr/>
        </p:nvCxnSpPr>
        <p:spPr>
          <a:xfrm flipV="1">
            <a:off x="4059382" y="4461164"/>
            <a:ext cx="818120" cy="753975"/>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024487" y="4299359"/>
            <a:ext cx="707245" cy="215444"/>
          </a:xfrm>
          <a:prstGeom prst="rect">
            <a:avLst/>
          </a:prstGeom>
          <a:noFill/>
        </p:spPr>
        <p:txBody>
          <a:bodyPr wrap="none" rtlCol="0">
            <a:spAutoFit/>
          </a:bodyPr>
          <a:lstStyle/>
          <a:p>
            <a:r>
              <a:rPr lang="en-US" sz="800" strike="sngStrike" dirty="0" smtClean="0"/>
              <a:t>Before/after</a:t>
            </a:r>
            <a:endParaRPr lang="en-US" sz="800" strike="sngStrike" dirty="0"/>
          </a:p>
        </p:txBody>
      </p:sp>
      <p:sp>
        <p:nvSpPr>
          <p:cNvPr id="62" name="Rectangle 61"/>
          <p:cNvSpPr/>
          <p:nvPr/>
        </p:nvSpPr>
        <p:spPr>
          <a:xfrm>
            <a:off x="22393" y="1382962"/>
            <a:ext cx="12147214" cy="542815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532051" y="3246093"/>
            <a:ext cx="7171075" cy="230832"/>
          </a:xfrm>
          <a:prstGeom prst="rect">
            <a:avLst/>
          </a:prstGeom>
        </p:spPr>
        <p:txBody>
          <a:bodyPr wrap="square">
            <a:spAutoFit/>
          </a:bodyPr>
          <a:lstStyle/>
          <a:p>
            <a:r>
              <a:rPr lang="en-US" sz="900" dirty="0"/>
              <a:t>https://www.georgewbushlibrary.gov/research/topic-guides/speeches</a:t>
            </a:r>
          </a:p>
        </p:txBody>
      </p:sp>
      <p:sp>
        <p:nvSpPr>
          <p:cNvPr id="65" name="TextBox 64"/>
          <p:cNvSpPr txBox="1"/>
          <p:nvPr/>
        </p:nvSpPr>
        <p:spPr>
          <a:xfrm>
            <a:off x="566438" y="2774239"/>
            <a:ext cx="1576072" cy="523220"/>
          </a:xfrm>
          <a:prstGeom prst="rect">
            <a:avLst/>
          </a:prstGeom>
          <a:noFill/>
        </p:spPr>
        <p:txBody>
          <a:bodyPr wrap="none" rtlCol="0">
            <a:spAutoFit/>
          </a:bodyPr>
          <a:lstStyle/>
          <a:p>
            <a:r>
              <a:rPr lang="en-US" sz="2800" b="1" dirty="0" smtClean="0"/>
              <a:t>Speeches</a:t>
            </a:r>
            <a:endParaRPr lang="en-US" sz="2800" b="1" dirty="0"/>
          </a:p>
        </p:txBody>
      </p:sp>
      <p:cxnSp>
        <p:nvCxnSpPr>
          <p:cNvPr id="67" name="Straight Connector 66"/>
          <p:cNvCxnSpPr/>
          <p:nvPr/>
        </p:nvCxnSpPr>
        <p:spPr>
          <a:xfrm flipV="1">
            <a:off x="630262" y="3188436"/>
            <a:ext cx="4873978" cy="12857"/>
          </a:xfrm>
          <a:prstGeom prst="line">
            <a:avLst/>
          </a:prstGeom>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66438" y="3433227"/>
            <a:ext cx="2828018" cy="215444"/>
          </a:xfrm>
          <a:prstGeom prst="rect">
            <a:avLst/>
          </a:prstGeom>
          <a:noFill/>
        </p:spPr>
        <p:txBody>
          <a:bodyPr wrap="none" rtlCol="0">
            <a:spAutoFit/>
          </a:bodyPr>
          <a:lstStyle/>
          <a:p>
            <a:r>
              <a:rPr lang="en-US" sz="800" dirty="0" smtClean="0"/>
              <a:t>~2022nonPoliceGhost:  </a:t>
            </a:r>
            <a:r>
              <a:rPr lang="en-US" sz="800" strike="sngStrike" dirty="0" smtClean="0"/>
              <a:t>you should create speeches in advance.</a:t>
            </a:r>
            <a:endParaRPr lang="en-US" sz="800" strike="sngStrike" dirty="0"/>
          </a:p>
        </p:txBody>
      </p:sp>
      <p:sp>
        <p:nvSpPr>
          <p:cNvPr id="69" name="TextBox 68"/>
          <p:cNvSpPr txBox="1"/>
          <p:nvPr/>
        </p:nvSpPr>
        <p:spPr>
          <a:xfrm>
            <a:off x="577190" y="3548640"/>
            <a:ext cx="1404552" cy="246221"/>
          </a:xfrm>
          <a:prstGeom prst="rect">
            <a:avLst/>
          </a:prstGeom>
          <a:noFill/>
        </p:spPr>
        <p:txBody>
          <a:bodyPr wrap="none" rtlCol="0">
            <a:spAutoFit/>
          </a:bodyPr>
          <a:lstStyle/>
          <a:p>
            <a:r>
              <a:rPr lang="en-US" sz="1000" b="1" dirty="0" smtClean="0"/>
              <a:t>2:41PM POLICE SIRENS</a:t>
            </a:r>
            <a:endParaRPr lang="en-US" sz="1000" b="1" dirty="0"/>
          </a:p>
        </p:txBody>
      </p:sp>
    </p:spTree>
    <p:extLst>
      <p:ext uri="{BB962C8B-B14F-4D97-AF65-F5344CB8AC3E}">
        <p14:creationId xmlns:p14="http://schemas.microsoft.com/office/powerpoint/2010/main" val="12663858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2" name="Rectangle 1"/>
          <p:cNvSpPr/>
          <p:nvPr/>
        </p:nvSpPr>
        <p:spPr>
          <a:xfrm>
            <a:off x="3048000" y="3105835"/>
            <a:ext cx="6096000" cy="646331"/>
          </a:xfrm>
          <a:prstGeom prst="rect">
            <a:avLst/>
          </a:prstGeom>
        </p:spPr>
        <p:txBody>
          <a:bodyPr>
            <a:spAutoFit/>
          </a:bodyPr>
          <a:lstStyle/>
          <a:p>
            <a:r>
              <a:rPr lang="en-US" dirty="0">
                <a:solidFill>
                  <a:srgbClr val="4D5156"/>
                </a:solidFill>
                <a:latin typeface="Roboto"/>
              </a:rPr>
              <a:t>e delivered an address Friday in Stuttgart Germany. To commemorate the fiftieth anniversary of the ...</a:t>
            </a:r>
            <a:endParaRPr lang="en-US" dirty="0"/>
          </a:p>
        </p:txBody>
      </p:sp>
      <p:sp>
        <p:nvSpPr>
          <p:cNvPr id="3" name="Rectangle 2"/>
          <p:cNvSpPr/>
          <p:nvPr/>
        </p:nvSpPr>
        <p:spPr>
          <a:xfrm>
            <a:off x="3048000" y="3752166"/>
            <a:ext cx="4949817" cy="369332"/>
          </a:xfrm>
          <a:prstGeom prst="rect">
            <a:avLst/>
          </a:prstGeom>
        </p:spPr>
        <p:txBody>
          <a:bodyPr wrap="none">
            <a:spAutoFit/>
          </a:bodyPr>
          <a:lstStyle/>
          <a:p>
            <a:pPr fontAlgn="base"/>
            <a:r>
              <a:rPr lang="en-US" b="1" dirty="0">
                <a:solidFill>
                  <a:srgbClr val="001A72"/>
                </a:solidFill>
                <a:latin typeface="Cooper Hewitt"/>
              </a:rPr>
              <a:t>Secretary Byrnes' Speech 50th Anniversary</a:t>
            </a:r>
            <a:endParaRPr lang="en-US" b="1" i="0" dirty="0">
              <a:solidFill>
                <a:srgbClr val="001A72"/>
              </a:solidFill>
              <a:effectLst/>
              <a:latin typeface="Cooper Hewitt"/>
            </a:endParaRPr>
          </a:p>
        </p:txBody>
      </p:sp>
      <p:sp>
        <p:nvSpPr>
          <p:cNvPr id="6" name="Rectangle 5"/>
          <p:cNvSpPr/>
          <p:nvPr/>
        </p:nvSpPr>
        <p:spPr>
          <a:xfrm>
            <a:off x="3048000" y="4123869"/>
            <a:ext cx="1582484" cy="369332"/>
          </a:xfrm>
          <a:prstGeom prst="rect">
            <a:avLst/>
          </a:prstGeom>
        </p:spPr>
        <p:txBody>
          <a:bodyPr wrap="none">
            <a:spAutoFit/>
          </a:bodyPr>
          <a:lstStyle/>
          <a:p>
            <a:r>
              <a:rPr lang="en-US" dirty="0">
                <a:solidFill>
                  <a:srgbClr val="595959"/>
                </a:solidFill>
                <a:latin typeface="Poppins"/>
              </a:rPr>
              <a:t>Marshall Plan</a:t>
            </a:r>
            <a:endParaRPr lang="en-US" dirty="0"/>
          </a:p>
        </p:txBody>
      </p:sp>
      <p:pic>
        <p:nvPicPr>
          <p:cNvPr id="7" name="Picture 6"/>
          <p:cNvPicPr>
            <a:picLocks noChangeAspect="1"/>
          </p:cNvPicPr>
          <p:nvPr/>
        </p:nvPicPr>
        <p:blipFill>
          <a:blip r:embed="rId2"/>
          <a:stretch>
            <a:fillRect/>
          </a:stretch>
        </p:blipFill>
        <p:spPr>
          <a:xfrm>
            <a:off x="8132618" y="4594318"/>
            <a:ext cx="3372906" cy="1929920"/>
          </a:xfrm>
          <a:prstGeom prst="rect">
            <a:avLst/>
          </a:prstGeom>
        </p:spPr>
      </p:pic>
      <p:pic>
        <p:nvPicPr>
          <p:cNvPr id="8" name="Picture 7"/>
          <p:cNvPicPr>
            <a:picLocks noChangeAspect="1"/>
          </p:cNvPicPr>
          <p:nvPr/>
        </p:nvPicPr>
        <p:blipFill>
          <a:blip r:embed="rId3"/>
          <a:stretch>
            <a:fillRect/>
          </a:stretch>
        </p:blipFill>
        <p:spPr>
          <a:xfrm>
            <a:off x="4364182" y="4594318"/>
            <a:ext cx="3633635" cy="1932784"/>
          </a:xfrm>
          <a:prstGeom prst="rect">
            <a:avLst/>
          </a:prstGeom>
        </p:spPr>
      </p:pic>
      <p:pic>
        <p:nvPicPr>
          <p:cNvPr id="9" name="Picture 8"/>
          <p:cNvPicPr>
            <a:picLocks noChangeAspect="1"/>
          </p:cNvPicPr>
          <p:nvPr/>
        </p:nvPicPr>
        <p:blipFill>
          <a:blip r:embed="rId4"/>
          <a:stretch>
            <a:fillRect/>
          </a:stretch>
        </p:blipFill>
        <p:spPr>
          <a:xfrm>
            <a:off x="851714" y="4630939"/>
            <a:ext cx="3377667" cy="1856677"/>
          </a:xfrm>
          <a:prstGeom prst="rect">
            <a:avLst/>
          </a:prstGeom>
        </p:spPr>
      </p:pic>
      <p:sp>
        <p:nvSpPr>
          <p:cNvPr id="10" name="Rectangle 9"/>
          <p:cNvSpPr/>
          <p:nvPr/>
        </p:nvSpPr>
        <p:spPr>
          <a:xfrm>
            <a:off x="791242" y="1514946"/>
            <a:ext cx="6096000" cy="646331"/>
          </a:xfrm>
          <a:prstGeom prst="rect">
            <a:avLst/>
          </a:prstGeom>
        </p:spPr>
        <p:txBody>
          <a:bodyPr>
            <a:spAutoFit/>
          </a:bodyPr>
          <a:lstStyle/>
          <a:p>
            <a:r>
              <a:rPr lang="de-DE" dirty="0">
                <a:solidFill>
                  <a:srgbClr val="686868"/>
                </a:solidFill>
                <a:latin typeface="georgia" panose="02040502050405020303" pitchFamily="18" charset="0"/>
              </a:rPr>
              <a:t>20 October 2023,</a:t>
            </a:r>
            <a:br>
              <a:rPr lang="de-DE" dirty="0">
                <a:solidFill>
                  <a:srgbClr val="686868"/>
                </a:solidFill>
                <a:latin typeface="georgia" panose="02040502050405020303" pitchFamily="18" charset="0"/>
              </a:rPr>
            </a:br>
            <a:r>
              <a:rPr lang="de-DE" dirty="0">
                <a:solidFill>
                  <a:srgbClr val="686868"/>
                </a:solidFill>
                <a:latin typeface="georgia" panose="02040502050405020303" pitchFamily="18" charset="0"/>
              </a:rPr>
              <a:t>Schloss Bellevue</a:t>
            </a:r>
            <a:endParaRPr lang="de-DE" b="0" i="0" dirty="0">
              <a:solidFill>
                <a:srgbClr val="686868"/>
              </a:solidFill>
              <a:effectLst/>
              <a:latin typeface="georgia" panose="02040502050405020303" pitchFamily="18" charset="0"/>
            </a:endParaRPr>
          </a:p>
        </p:txBody>
      </p:sp>
      <p:sp>
        <p:nvSpPr>
          <p:cNvPr id="11" name="Rectangle 10"/>
          <p:cNvSpPr/>
          <p:nvPr/>
        </p:nvSpPr>
        <p:spPr>
          <a:xfrm>
            <a:off x="4364182" y="2074522"/>
            <a:ext cx="6096000" cy="338554"/>
          </a:xfrm>
          <a:prstGeom prst="rect">
            <a:avLst/>
          </a:prstGeom>
        </p:spPr>
        <p:txBody>
          <a:bodyPr>
            <a:spAutoFit/>
          </a:bodyPr>
          <a:lstStyle/>
          <a:p>
            <a:r>
              <a:rPr lang="en-US" sz="800" dirty="0"/>
              <a:t>https://www.bundespraesident.de/SharedDocs/Reden/EN/Frank-Walter-Steinmeier/Reden/2023/231020-statement-ISR-families-hostages.html;jsessionid=9A18725EA6BF9BB25AAC10C49413FA11.internet991</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21205" y="1573610"/>
            <a:ext cx="1408176" cy="938784"/>
          </a:xfrm>
          <a:prstGeom prst="rect">
            <a:avLst/>
          </a:prstGeom>
        </p:spPr>
      </p:pic>
      <p:sp>
        <p:nvSpPr>
          <p:cNvPr id="13" name="Rectangle 12"/>
          <p:cNvSpPr/>
          <p:nvPr/>
        </p:nvSpPr>
        <p:spPr>
          <a:xfrm>
            <a:off x="4364182" y="1620038"/>
            <a:ext cx="5269391" cy="369332"/>
          </a:xfrm>
          <a:prstGeom prst="rect">
            <a:avLst/>
          </a:prstGeom>
        </p:spPr>
        <p:txBody>
          <a:bodyPr wrap="none">
            <a:spAutoFit/>
          </a:bodyPr>
          <a:lstStyle/>
          <a:p>
            <a:pPr algn="ctr"/>
            <a:r>
              <a:rPr lang="en-US" dirty="0">
                <a:solidFill>
                  <a:srgbClr val="000000"/>
                </a:solidFill>
                <a:latin typeface="georgia" panose="02040502050405020303" pitchFamily="18" charset="0"/>
              </a:rPr>
              <a:t>Meeting with relatives of German-Israeli hostages</a:t>
            </a:r>
            <a:endParaRPr lang="en-US" b="0" i="0" dirty="0">
              <a:solidFill>
                <a:srgbClr val="000000"/>
              </a:solidFill>
              <a:effectLst/>
              <a:latin typeface="georgia" panose="02040502050405020303" pitchFamily="18" charset="0"/>
            </a:endParaRPr>
          </a:p>
        </p:txBody>
      </p:sp>
      <p:cxnSp>
        <p:nvCxnSpPr>
          <p:cNvPr id="15" name="Straight Connector 14"/>
          <p:cNvCxnSpPr/>
          <p:nvPr/>
        </p:nvCxnSpPr>
        <p:spPr>
          <a:xfrm flipV="1">
            <a:off x="1025236" y="2735221"/>
            <a:ext cx="10480288" cy="685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55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2" name="Rectangle 1"/>
          <p:cNvSpPr/>
          <p:nvPr/>
        </p:nvSpPr>
        <p:spPr>
          <a:xfrm>
            <a:off x="221672" y="1392893"/>
            <a:ext cx="6096000" cy="923330"/>
          </a:xfrm>
          <a:prstGeom prst="rect">
            <a:avLst/>
          </a:prstGeom>
        </p:spPr>
        <p:txBody>
          <a:bodyPr>
            <a:spAutoFit/>
          </a:bodyPr>
          <a:lstStyle/>
          <a:p>
            <a:r>
              <a:rPr lang="en-US" dirty="0"/>
              <a:t>Federal President </a:t>
            </a:r>
            <a:r>
              <a:rPr lang="en-US" dirty="0" err="1" smtClean="0"/>
              <a:t>meier</a:t>
            </a:r>
            <a:r>
              <a:rPr lang="en-US" dirty="0" smtClean="0"/>
              <a:t> </a:t>
            </a:r>
            <a:r>
              <a:rPr lang="en-US" dirty="0"/>
              <a:t>Statement before meeting with relatives of </a:t>
            </a:r>
            <a:r>
              <a:rPr lang="en-US" dirty="0" smtClean="0"/>
              <a:t>German-Mexican </a:t>
            </a:r>
            <a:r>
              <a:rPr lang="en-US" dirty="0"/>
              <a:t>nationals kidnapped and taken to </a:t>
            </a:r>
            <a:r>
              <a:rPr lang="en-US" dirty="0" err="1" smtClean="0"/>
              <a:t>Michelbach</a:t>
            </a:r>
            <a:r>
              <a:rPr lang="en-US" dirty="0" smtClean="0"/>
              <a:t> </a:t>
            </a:r>
            <a:r>
              <a:rPr lang="en-US" dirty="0"/>
              <a:t>20 October 2023 </a:t>
            </a:r>
            <a:r>
              <a:rPr lang="en-US" dirty="0" err="1"/>
              <a:t>Schloss</a:t>
            </a:r>
            <a:r>
              <a:rPr lang="en-US" dirty="0"/>
              <a:t> Bellevue</a:t>
            </a:r>
          </a:p>
        </p:txBody>
      </p:sp>
      <p:sp>
        <p:nvSpPr>
          <p:cNvPr id="3" name="Rectangle 2"/>
          <p:cNvSpPr/>
          <p:nvPr/>
        </p:nvSpPr>
        <p:spPr>
          <a:xfrm>
            <a:off x="318653" y="2447767"/>
            <a:ext cx="11748655" cy="1754326"/>
          </a:xfrm>
          <a:prstGeom prst="rect">
            <a:avLst/>
          </a:prstGeom>
        </p:spPr>
        <p:txBody>
          <a:bodyPr wrap="square">
            <a:spAutoFit/>
          </a:bodyPr>
          <a:lstStyle/>
          <a:p>
            <a:r>
              <a:rPr lang="en-US" dirty="0"/>
              <a:t>Since 7 October, nothing has been as it was before for Israel, for Jews, or in particular for you, my </a:t>
            </a:r>
            <a:r>
              <a:rPr lang="en-US" dirty="0" err="1"/>
              <a:t>honoured</a:t>
            </a:r>
            <a:r>
              <a:rPr lang="en-US" dirty="0"/>
              <a:t> guests. That was the day on which Israel was brutally attacked by the terrorist </a:t>
            </a:r>
            <a:r>
              <a:rPr lang="en-US" dirty="0" err="1"/>
              <a:t>organisation</a:t>
            </a:r>
            <a:r>
              <a:rPr lang="en-US" dirty="0"/>
              <a:t> Hamas, on which </a:t>
            </a:r>
            <a:r>
              <a:rPr lang="en-US" dirty="0" err="1"/>
              <a:t>defenceless</a:t>
            </a:r>
            <a:r>
              <a:rPr lang="en-US" dirty="0"/>
              <a:t> victims were horrifically massacred, murdered, and since which more than two hundred people have been abducted by Hamas. That was the day on which the horror, the unthinkable, burst into the lives of the people in Israel, into the lives of you all. The children’s screams of fear, the despair, the feeling of helplessness – all are part of an unbearable pain. Pain for those who have been killed, injured or kidnapped.</a:t>
            </a: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1936" y="2212807"/>
            <a:ext cx="510283" cy="335276"/>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93827" y="2225508"/>
            <a:ext cx="510283" cy="335276"/>
          </a:xfrm>
          <a:prstGeom prst="rect">
            <a:avLst/>
          </a:prstGeom>
        </p:spPr>
      </p:pic>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44974" y="2148585"/>
            <a:ext cx="510283" cy="335276"/>
          </a:xfrm>
          <a:prstGeom prst="rect">
            <a:avLst/>
          </a:prstGeom>
        </p:spPr>
      </p:pic>
      <p:sp>
        <p:nvSpPr>
          <p:cNvPr id="10" name="TextBox 9"/>
          <p:cNvSpPr txBox="1"/>
          <p:nvPr/>
        </p:nvSpPr>
        <p:spPr>
          <a:xfrm>
            <a:off x="5991123" y="1912408"/>
            <a:ext cx="1123641" cy="369332"/>
          </a:xfrm>
          <a:prstGeom prst="rect">
            <a:avLst/>
          </a:prstGeom>
          <a:noFill/>
        </p:spPr>
        <p:txBody>
          <a:bodyPr wrap="none" rtlCol="0">
            <a:spAutoFit/>
          </a:bodyPr>
          <a:lstStyle/>
          <a:p>
            <a:r>
              <a:rPr lang="en-US" b="1" dirty="0" smtClean="0"/>
              <a:t>CATHOLIC</a:t>
            </a:r>
            <a:endParaRPr lang="en-US" b="1" dirty="0"/>
          </a:p>
        </p:txBody>
      </p:sp>
      <p:sp>
        <p:nvSpPr>
          <p:cNvPr id="11" name="Rectangle 10"/>
          <p:cNvSpPr/>
          <p:nvPr/>
        </p:nvSpPr>
        <p:spPr>
          <a:xfrm>
            <a:off x="10238509" y="1745672"/>
            <a:ext cx="1953491" cy="35140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Saikt</a:t>
            </a:r>
            <a:r>
              <a:rPr lang="en-US" dirty="0" smtClean="0"/>
              <a:t> </a:t>
            </a:r>
            <a:r>
              <a:rPr lang="en-US" dirty="0" err="1" smtClean="0"/>
              <a:t>Petersson</a:t>
            </a:r>
            <a:endParaRPr lang="en-US" dirty="0"/>
          </a:p>
        </p:txBody>
      </p:sp>
      <p:sp>
        <p:nvSpPr>
          <p:cNvPr id="12" name="Rectangle 11"/>
          <p:cNvSpPr/>
          <p:nvPr/>
        </p:nvSpPr>
        <p:spPr>
          <a:xfrm>
            <a:off x="8930756" y="2178751"/>
            <a:ext cx="1908921" cy="369332"/>
          </a:xfrm>
          <a:prstGeom prst="rect">
            <a:avLst/>
          </a:prstGeom>
        </p:spPr>
        <p:txBody>
          <a:bodyPr wrap="none">
            <a:spAutoFit/>
          </a:bodyPr>
          <a:lstStyle/>
          <a:p>
            <a:r>
              <a:rPr lang="en-US" dirty="0"/>
              <a:t> German-Mexican </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62959" y="1939124"/>
            <a:ext cx="510283" cy="335276"/>
          </a:xfrm>
          <a:prstGeom prst="rect">
            <a:avLst/>
          </a:prstGeom>
        </p:spPr>
      </p:pic>
      <p:cxnSp>
        <p:nvCxnSpPr>
          <p:cNvPr id="15" name="Straight Arrow Connector 14"/>
          <p:cNvCxnSpPr/>
          <p:nvPr/>
        </p:nvCxnSpPr>
        <p:spPr>
          <a:xfrm flipH="1" flipV="1">
            <a:off x="2549236" y="2923309"/>
            <a:ext cx="2687782" cy="167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1193828" y="2923309"/>
            <a:ext cx="4043190" cy="167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1870364" y="3324930"/>
            <a:ext cx="1704109" cy="1718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215423" y="5075251"/>
            <a:ext cx="3023585" cy="646331"/>
          </a:xfrm>
          <a:prstGeom prst="rect">
            <a:avLst/>
          </a:prstGeom>
          <a:noFill/>
        </p:spPr>
        <p:txBody>
          <a:bodyPr wrap="none" rtlCol="0">
            <a:spAutoFit/>
          </a:bodyPr>
          <a:lstStyle/>
          <a:p>
            <a:r>
              <a:rPr lang="en-US" dirty="0" smtClean="0"/>
              <a:t>POLZEI.roth.ibm.damiler.[].*</a:t>
            </a:r>
          </a:p>
          <a:p>
            <a:r>
              <a:rPr lang="en-US" dirty="0" smtClean="0"/>
              <a:t>FBI:WMD:v2:FBI:KIDNAPPING </a:t>
            </a:r>
            <a:endParaRPr lang="en-US" dirty="0"/>
          </a:p>
        </p:txBody>
      </p:sp>
      <p:sp>
        <p:nvSpPr>
          <p:cNvPr id="23" name="Rectangle 22"/>
          <p:cNvSpPr/>
          <p:nvPr/>
        </p:nvSpPr>
        <p:spPr>
          <a:xfrm>
            <a:off x="11215254" y="5075251"/>
            <a:ext cx="976746" cy="3694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839677" y="5043055"/>
            <a:ext cx="375577" cy="3553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0735559" y="5075344"/>
            <a:ext cx="583814" cy="369332"/>
          </a:xfrm>
          <a:prstGeom prst="rect">
            <a:avLst/>
          </a:prstGeom>
          <a:noFill/>
        </p:spPr>
        <p:txBody>
          <a:bodyPr wrap="none" rtlCol="0">
            <a:spAutoFit/>
          </a:bodyPr>
          <a:lstStyle/>
          <a:p>
            <a:r>
              <a:rPr lang="en-US" dirty="0" smtClean="0">
                <a:solidFill>
                  <a:schemeClr val="bg1"/>
                </a:solidFill>
              </a:rPr>
              <a:t>LIVE</a:t>
            </a:r>
            <a:endParaRPr lang="en-US" dirty="0">
              <a:solidFill>
                <a:schemeClr val="bg1"/>
              </a:solidFill>
            </a:endParaRPr>
          </a:p>
        </p:txBody>
      </p:sp>
      <p:cxnSp>
        <p:nvCxnSpPr>
          <p:cNvPr id="27" name="Straight Connector 26"/>
          <p:cNvCxnSpPr/>
          <p:nvPr/>
        </p:nvCxnSpPr>
        <p:spPr>
          <a:xfrm flipV="1">
            <a:off x="318653" y="3906982"/>
            <a:ext cx="2590802" cy="13854"/>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941905" y="3799260"/>
            <a:ext cx="928459" cy="215444"/>
          </a:xfrm>
          <a:prstGeom prst="rect">
            <a:avLst/>
          </a:prstGeom>
          <a:noFill/>
        </p:spPr>
        <p:txBody>
          <a:bodyPr wrap="none" rtlCol="0">
            <a:spAutoFit/>
          </a:bodyPr>
          <a:lstStyle/>
          <a:p>
            <a:r>
              <a:rPr lang="en-US" sz="800" dirty="0" smtClean="0"/>
              <a:t>FBI:WMD:DUBLIN</a:t>
            </a:r>
            <a:endParaRPr lang="en-US" sz="800" dirty="0"/>
          </a:p>
        </p:txBody>
      </p:sp>
      <p:cxnSp>
        <p:nvCxnSpPr>
          <p:cNvPr id="30" name="Straight Connector 29"/>
          <p:cNvCxnSpPr/>
          <p:nvPr/>
        </p:nvCxnSpPr>
        <p:spPr>
          <a:xfrm flipH="1">
            <a:off x="3990109" y="2923309"/>
            <a:ext cx="96982" cy="109139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Isosceles Triangle 30"/>
          <p:cNvSpPr/>
          <p:nvPr/>
        </p:nvSpPr>
        <p:spPr>
          <a:xfrm rot="5801806">
            <a:off x="4053146" y="2978567"/>
            <a:ext cx="685801" cy="69272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3699164" y="2923309"/>
            <a:ext cx="977913" cy="782574"/>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380998" y="5838185"/>
            <a:ext cx="11873347" cy="923330"/>
          </a:xfrm>
          <a:prstGeom prst="rect">
            <a:avLst/>
          </a:prstGeom>
        </p:spPr>
        <p:txBody>
          <a:bodyPr wrap="square">
            <a:spAutoFit/>
          </a:bodyPr>
          <a:lstStyle/>
          <a:p>
            <a:r>
              <a:rPr lang="en-US" dirty="0"/>
              <a:t>What is happening in Israel, the images that reach us here, also cause us in Germany profound pain – of that I do assure you. But I can hardly imagine the pain that plagues and torments you, the families. Every single minute you are afraid for the lives of your loved ones. </a:t>
            </a:r>
            <a:r>
              <a:rPr lang="en-US" dirty="0" err="1"/>
              <a:t>Honoured</a:t>
            </a:r>
            <a:r>
              <a:rPr lang="en-US" dirty="0"/>
              <a:t> relatives, I would like to welcome you most warmly. I am grateful to you for coming to Berlin. </a:t>
            </a:r>
          </a:p>
        </p:txBody>
      </p:sp>
      <p:sp>
        <p:nvSpPr>
          <p:cNvPr id="35" name="TextBox 34"/>
          <p:cNvSpPr txBox="1"/>
          <p:nvPr/>
        </p:nvSpPr>
        <p:spPr>
          <a:xfrm>
            <a:off x="8977533" y="5631831"/>
            <a:ext cx="811441" cy="215444"/>
          </a:xfrm>
          <a:prstGeom prst="rect">
            <a:avLst/>
          </a:prstGeom>
          <a:noFill/>
        </p:spPr>
        <p:txBody>
          <a:bodyPr wrap="none" rtlCol="0">
            <a:spAutoFit/>
          </a:bodyPr>
          <a:lstStyle/>
          <a:p>
            <a:r>
              <a:rPr lang="en-US" sz="800" strike="sngStrike" dirty="0" smtClean="0"/>
              <a:t>schadenfreude</a:t>
            </a:r>
            <a:endParaRPr lang="en-US" sz="800" strike="sngStrike" dirty="0"/>
          </a:p>
        </p:txBody>
      </p:sp>
      <p:sp>
        <p:nvSpPr>
          <p:cNvPr id="36" name="TextBox 35"/>
          <p:cNvSpPr txBox="1"/>
          <p:nvPr/>
        </p:nvSpPr>
        <p:spPr>
          <a:xfrm>
            <a:off x="8923253" y="5430705"/>
            <a:ext cx="1923925" cy="369332"/>
          </a:xfrm>
          <a:prstGeom prst="rect">
            <a:avLst/>
          </a:prstGeom>
          <a:noFill/>
        </p:spPr>
        <p:txBody>
          <a:bodyPr wrap="none" rtlCol="0">
            <a:spAutoFit/>
          </a:bodyPr>
          <a:lstStyle/>
          <a:p>
            <a:r>
              <a:rPr lang="en-US" dirty="0" err="1" smtClean="0"/>
              <a:t>Fbi:wmd</a:t>
            </a:r>
            <a:r>
              <a:rPr lang="en-US" sz="800" strike="sngStrike" dirty="0" smtClean="0"/>
              <a:t>(</a:t>
            </a:r>
            <a:r>
              <a:rPr lang="en-US" sz="800" strike="sngStrike" dirty="0" err="1" smtClean="0"/>
              <a:t>kim,raik,richmacker</a:t>
            </a:r>
            <a:r>
              <a:rPr lang="en-US" dirty="0" smtClean="0"/>
              <a:t>)</a:t>
            </a:r>
            <a:endParaRPr lang="en-US" dirty="0"/>
          </a:p>
        </p:txBody>
      </p:sp>
      <p:sp>
        <p:nvSpPr>
          <p:cNvPr id="37" name="TextBox 36"/>
          <p:cNvSpPr txBox="1"/>
          <p:nvPr/>
        </p:nvSpPr>
        <p:spPr>
          <a:xfrm>
            <a:off x="9027778" y="5358086"/>
            <a:ext cx="1042273" cy="215444"/>
          </a:xfrm>
          <a:prstGeom prst="rect">
            <a:avLst/>
          </a:prstGeom>
          <a:noFill/>
        </p:spPr>
        <p:txBody>
          <a:bodyPr wrap="none" rtlCol="0">
            <a:spAutoFit/>
          </a:bodyPr>
          <a:lstStyle/>
          <a:p>
            <a:r>
              <a:rPr lang="en-US" sz="800" dirty="0" smtClean="0"/>
              <a:t>CPVA.G.LAKE TAHOE</a:t>
            </a:r>
            <a:endParaRPr lang="en-US" sz="800" dirty="0"/>
          </a:p>
        </p:txBody>
      </p:sp>
    </p:spTree>
    <p:extLst>
      <p:ext uri="{BB962C8B-B14F-4D97-AF65-F5344CB8AC3E}">
        <p14:creationId xmlns:p14="http://schemas.microsoft.com/office/powerpoint/2010/main" val="11210576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pic>
        <p:nvPicPr>
          <p:cNvPr id="2" name="Picture 1"/>
          <p:cNvPicPr>
            <a:picLocks noChangeAspect="1"/>
          </p:cNvPicPr>
          <p:nvPr/>
        </p:nvPicPr>
        <p:blipFill>
          <a:blip r:embed="rId2"/>
          <a:stretch>
            <a:fillRect/>
          </a:stretch>
        </p:blipFill>
        <p:spPr>
          <a:xfrm>
            <a:off x="264402" y="1498601"/>
            <a:ext cx="2162175" cy="2076450"/>
          </a:xfrm>
          <a:prstGeom prst="rect">
            <a:avLst/>
          </a:prstGeom>
        </p:spPr>
      </p:pic>
      <p:sp>
        <p:nvSpPr>
          <p:cNvPr id="6" name="Rectangle 5"/>
          <p:cNvSpPr/>
          <p:nvPr/>
        </p:nvSpPr>
        <p:spPr>
          <a:xfrm>
            <a:off x="2538946" y="1564355"/>
            <a:ext cx="1680882" cy="244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nonPoliceChart</a:t>
            </a:r>
            <a:endParaRPr lang="en-US" dirty="0"/>
          </a:p>
        </p:txBody>
      </p:sp>
      <p:sp>
        <p:nvSpPr>
          <p:cNvPr id="7" name="Rectangle 6"/>
          <p:cNvSpPr/>
          <p:nvPr/>
        </p:nvSpPr>
        <p:spPr>
          <a:xfrm>
            <a:off x="2581954" y="1838398"/>
            <a:ext cx="1738033" cy="7673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2767546" y="2173870"/>
            <a:ext cx="0" cy="548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677476" y="1942768"/>
            <a:ext cx="0" cy="631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783151" y="2189600"/>
            <a:ext cx="69139" cy="296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657356" y="2596898"/>
            <a:ext cx="445279" cy="1758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accent6"/>
                </a:solidFill>
              </a:rPr>
              <a:t>0:50</a:t>
            </a:r>
            <a:endParaRPr lang="en-US" sz="800" dirty="0">
              <a:solidFill>
                <a:schemeClr val="accent6"/>
              </a:solidFill>
            </a:endParaRPr>
          </a:p>
        </p:txBody>
      </p:sp>
      <p:sp>
        <p:nvSpPr>
          <p:cNvPr id="12" name="TextBox 11"/>
          <p:cNvSpPr txBox="1"/>
          <p:nvPr/>
        </p:nvSpPr>
        <p:spPr>
          <a:xfrm>
            <a:off x="3571389" y="2471164"/>
            <a:ext cx="928459" cy="369332"/>
          </a:xfrm>
          <a:prstGeom prst="rect">
            <a:avLst/>
          </a:prstGeom>
          <a:noFill/>
        </p:spPr>
        <p:txBody>
          <a:bodyPr wrap="none" rtlCol="0">
            <a:spAutoFit/>
          </a:bodyPr>
          <a:lstStyle/>
          <a:p>
            <a:r>
              <a:rPr lang="en-US" dirty="0" smtClean="0"/>
              <a:t>8:22AM</a:t>
            </a:r>
            <a:endParaRPr lang="en-US" dirty="0"/>
          </a:p>
        </p:txBody>
      </p:sp>
      <p:cxnSp>
        <p:nvCxnSpPr>
          <p:cNvPr id="13" name="Straight Arrow Connector 12"/>
          <p:cNvCxnSpPr/>
          <p:nvPr/>
        </p:nvCxnSpPr>
        <p:spPr>
          <a:xfrm>
            <a:off x="2667701" y="2224402"/>
            <a:ext cx="1468201" cy="3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3674543" y="1865627"/>
            <a:ext cx="439544" cy="215444"/>
          </a:xfrm>
          <a:prstGeom prst="rect">
            <a:avLst/>
          </a:prstGeom>
          <a:solidFill>
            <a:schemeClr val="accent4"/>
          </a:solidFill>
        </p:spPr>
        <p:txBody>
          <a:bodyPr wrap="none">
            <a:spAutoFit/>
          </a:bodyPr>
          <a:lstStyle/>
          <a:p>
            <a:r>
              <a:rPr lang="en-US" sz="800" dirty="0"/>
              <a:t>Note: </a:t>
            </a:r>
          </a:p>
        </p:txBody>
      </p:sp>
      <p:sp>
        <p:nvSpPr>
          <p:cNvPr id="15" name="Rectangle 14"/>
          <p:cNvSpPr/>
          <p:nvPr/>
        </p:nvSpPr>
        <p:spPr>
          <a:xfrm>
            <a:off x="611724" y="4354102"/>
            <a:ext cx="1568767" cy="369332"/>
          </a:xfrm>
          <a:prstGeom prst="rect">
            <a:avLst/>
          </a:prstGeom>
        </p:spPr>
        <p:txBody>
          <a:bodyPr wrap="square">
            <a:spAutoFit/>
          </a:bodyPr>
          <a:lstStyle/>
          <a:p>
            <a:r>
              <a:rPr lang="en-US" dirty="0" smtClean="0"/>
              <a:t>policemd.com</a:t>
            </a:r>
            <a:endParaRPr lang="en-US" dirty="0"/>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9886" y="4354102"/>
            <a:ext cx="564013" cy="597726"/>
          </a:xfrm>
          <a:prstGeom prst="rect">
            <a:avLst/>
          </a:prstGeom>
        </p:spPr>
      </p:pic>
      <p:sp>
        <p:nvSpPr>
          <p:cNvPr id="17" name="Rectangle 16"/>
          <p:cNvSpPr/>
          <p:nvPr/>
        </p:nvSpPr>
        <p:spPr>
          <a:xfrm>
            <a:off x="2765615" y="4345625"/>
            <a:ext cx="1370287" cy="584775"/>
          </a:xfrm>
          <a:prstGeom prst="rect">
            <a:avLst/>
          </a:prstGeom>
        </p:spPr>
        <p:txBody>
          <a:bodyPr wrap="square">
            <a:spAutoFit/>
          </a:bodyPr>
          <a:lstStyle/>
          <a:p>
            <a:r>
              <a:rPr lang="en-US" sz="800" b="1" cap="all" dirty="0">
                <a:solidFill>
                  <a:srgbClr val="333333"/>
                </a:solidFill>
                <a:latin typeface="Lato"/>
              </a:rPr>
              <a:t>TRAUMA/BURN SURGEON, INVENTOR,</a:t>
            </a:r>
            <a:br>
              <a:rPr lang="en-US" sz="800" b="1" cap="all" dirty="0">
                <a:solidFill>
                  <a:srgbClr val="333333"/>
                </a:solidFill>
                <a:latin typeface="Lato"/>
              </a:rPr>
            </a:br>
            <a:r>
              <a:rPr lang="en-US" sz="800" b="1" cap="all" dirty="0">
                <a:solidFill>
                  <a:srgbClr val="333333"/>
                </a:solidFill>
                <a:latin typeface="Lato"/>
              </a:rPr>
              <a:t>RESEARCHER, AUTHOR</a:t>
            </a:r>
            <a:endParaRPr lang="en-US" sz="800" b="1" i="0" u="none" strike="noStrike" cap="all" dirty="0">
              <a:solidFill>
                <a:srgbClr val="333333"/>
              </a:solidFill>
              <a:effectLst/>
              <a:latin typeface="Lato"/>
            </a:endParaRPr>
          </a:p>
        </p:txBody>
      </p:sp>
      <p:sp>
        <p:nvSpPr>
          <p:cNvPr id="18" name="Oval 17"/>
          <p:cNvSpPr/>
          <p:nvPr/>
        </p:nvSpPr>
        <p:spPr>
          <a:xfrm>
            <a:off x="4678018" y="4345625"/>
            <a:ext cx="563689" cy="3778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4721026" y="4652965"/>
            <a:ext cx="563689" cy="3778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721026" y="4135902"/>
            <a:ext cx="1470274" cy="261610"/>
          </a:xfrm>
          <a:prstGeom prst="rect">
            <a:avLst/>
          </a:prstGeom>
          <a:noFill/>
        </p:spPr>
        <p:txBody>
          <a:bodyPr wrap="none" rtlCol="0">
            <a:spAutoFit/>
          </a:bodyPr>
          <a:lstStyle/>
          <a:p>
            <a:r>
              <a:rPr lang="en-US" sz="1100" dirty="0" smtClean="0"/>
              <a:t>DREAM(Germ: </a:t>
            </a:r>
            <a:r>
              <a:rPr lang="en-US" sz="1100" dirty="0" err="1" smtClean="0"/>
              <a:t>Traum</a:t>
            </a:r>
            <a:r>
              <a:rPr lang="en-US" sz="1100" dirty="0" smtClean="0"/>
              <a:t>)</a:t>
            </a:r>
            <a:endParaRPr lang="en-US" sz="1100" dirty="0"/>
          </a:p>
        </p:txBody>
      </p:sp>
      <p:sp>
        <p:nvSpPr>
          <p:cNvPr id="29" name="Cloud 28"/>
          <p:cNvSpPr/>
          <p:nvPr/>
        </p:nvSpPr>
        <p:spPr>
          <a:xfrm>
            <a:off x="4921624" y="2605706"/>
            <a:ext cx="2178423" cy="150860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005719" y="2870245"/>
            <a:ext cx="2691280" cy="12440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4"/>
          <a:stretch>
            <a:fillRect/>
          </a:stretch>
        </p:blipFill>
        <p:spPr>
          <a:xfrm>
            <a:off x="5667988" y="3354584"/>
            <a:ext cx="842706" cy="749486"/>
          </a:xfrm>
          <a:prstGeom prst="rect">
            <a:avLst/>
          </a:prstGeom>
        </p:spPr>
      </p:pic>
      <p:pic>
        <p:nvPicPr>
          <p:cNvPr id="23" name="Picture 22"/>
          <p:cNvPicPr>
            <a:picLocks noChangeAspect="1"/>
          </p:cNvPicPr>
          <p:nvPr/>
        </p:nvPicPr>
        <p:blipFill>
          <a:blip r:embed="rId5"/>
          <a:stretch>
            <a:fillRect/>
          </a:stretch>
        </p:blipFill>
        <p:spPr>
          <a:xfrm>
            <a:off x="6553881" y="3293666"/>
            <a:ext cx="984016" cy="820647"/>
          </a:xfrm>
          <a:prstGeom prst="rect">
            <a:avLst/>
          </a:prstGeom>
        </p:spPr>
      </p:pic>
      <p:sp>
        <p:nvSpPr>
          <p:cNvPr id="24" name="TextBox 23"/>
          <p:cNvSpPr txBox="1"/>
          <p:nvPr/>
        </p:nvSpPr>
        <p:spPr>
          <a:xfrm>
            <a:off x="4968602" y="2907466"/>
            <a:ext cx="2903231" cy="369332"/>
          </a:xfrm>
          <a:prstGeom prst="rect">
            <a:avLst/>
          </a:prstGeom>
          <a:noFill/>
        </p:spPr>
        <p:txBody>
          <a:bodyPr wrap="none" rtlCol="0">
            <a:spAutoFit/>
          </a:bodyPr>
          <a:lstStyle/>
          <a:p>
            <a:r>
              <a:rPr lang="en-US" dirty="0" smtClean="0"/>
              <a:t>MLK(</a:t>
            </a:r>
            <a:r>
              <a:rPr lang="en-US" dirty="0" err="1" smtClean="0"/>
              <a:t>nonPoliceStudioLogical</a:t>
            </a:r>
            <a:r>
              <a:rPr lang="en-US" dirty="0" smtClean="0"/>
              <a:t>)</a:t>
            </a:r>
            <a:endParaRPr lang="en-US" dirty="0"/>
          </a:p>
        </p:txBody>
      </p:sp>
      <p:sp>
        <p:nvSpPr>
          <p:cNvPr id="25" name="Oval 24"/>
          <p:cNvSpPr/>
          <p:nvPr/>
        </p:nvSpPr>
        <p:spPr>
          <a:xfrm>
            <a:off x="6553881" y="2907466"/>
            <a:ext cx="327192" cy="369332"/>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712261" y="2907466"/>
            <a:ext cx="351692" cy="193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a:xfrm>
            <a:off x="6416945" y="2679948"/>
            <a:ext cx="370379" cy="399027"/>
          </a:xfrm>
          <a:prstGeom prst="triangl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6396754" y="2724717"/>
            <a:ext cx="850079" cy="383654"/>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54863" y="1447682"/>
            <a:ext cx="9043053" cy="1477328"/>
          </a:xfrm>
          <a:prstGeom prst="rect">
            <a:avLst/>
          </a:prstGeom>
          <a:noFill/>
        </p:spPr>
        <p:txBody>
          <a:bodyPr wrap="none" rtlCol="0">
            <a:spAutoFit/>
          </a:bodyPr>
          <a:lstStyle/>
          <a:p>
            <a:r>
              <a:rPr lang="en-US" dirty="0" smtClean="0"/>
              <a:t>1994 KING.8</a:t>
            </a:r>
            <a:r>
              <a:rPr lang="en-US" baseline="30000" dirty="0" smtClean="0"/>
              <a:t>th</a:t>
            </a:r>
            <a:endParaRPr lang="en-US" dirty="0" smtClean="0"/>
          </a:p>
          <a:p>
            <a:r>
              <a:rPr lang="en-US" dirty="0" smtClean="0"/>
              <a:t>0.01 fine 0.1[] St. Peter-</a:t>
            </a:r>
            <a:r>
              <a:rPr lang="en-US" dirty="0" err="1" smtClean="0"/>
              <a:t>Ording</a:t>
            </a:r>
            <a:r>
              <a:rPr lang="en-US" dirty="0" smtClean="0"/>
              <a:t> </a:t>
            </a:r>
            <a:r>
              <a:rPr lang="en-US" dirty="0" err="1" smtClean="0"/>
              <a:t>Dr</a:t>
            </a:r>
            <a:r>
              <a:rPr lang="en-US" dirty="0" smtClean="0"/>
              <a:t> Auschwitz HOMCEI:AMYRO</a:t>
            </a:r>
          </a:p>
          <a:p>
            <a:r>
              <a:rPr lang="en-US" dirty="0"/>
              <a:t>	</a:t>
            </a:r>
            <a:r>
              <a:rPr lang="en-US" dirty="0" smtClean="0"/>
              <a:t>Joes Brother Medical, Joes Father Mayor St. Peter</a:t>
            </a:r>
          </a:p>
          <a:p>
            <a:r>
              <a:rPr lang="en-US" dirty="0" smtClean="0"/>
              <a:t>1999 </a:t>
            </a:r>
            <a:r>
              <a:rPr lang="en-US" dirty="0"/>
              <a:t>	</a:t>
            </a:r>
            <a:r>
              <a:rPr lang="en-US" dirty="0" smtClean="0"/>
              <a:t>Sandy </a:t>
            </a:r>
            <a:r>
              <a:rPr lang="en-US" dirty="0" err="1" smtClean="0"/>
              <a:t>Funiss</a:t>
            </a:r>
            <a:r>
              <a:rPr lang="en-US" dirty="0" smtClean="0"/>
              <a:t>(AUSCHEITZ) Arian </a:t>
            </a:r>
            <a:r>
              <a:rPr lang="en-US" dirty="0" err="1" smtClean="0"/>
              <a:t>Johe</a:t>
            </a:r>
            <a:r>
              <a:rPr lang="en-US" dirty="0" smtClean="0"/>
              <a:t> IPX:HOCME:MAOYR blond American 5.5 IPX.INT</a:t>
            </a:r>
          </a:p>
          <a:p>
            <a:r>
              <a:rPr lang="en-US" dirty="0"/>
              <a:t>	</a:t>
            </a:r>
            <a:r>
              <a:rPr lang="en-US" sz="800" strike="sngStrike" dirty="0" err="1" smtClean="0"/>
              <a:t>phil</a:t>
            </a:r>
            <a:r>
              <a:rPr lang="en-US" sz="800" strike="sngStrike" dirty="0" smtClean="0"/>
              <a:t>/</a:t>
            </a:r>
            <a:r>
              <a:rPr lang="en-US" sz="800" strike="sngStrike" dirty="0" err="1" smtClean="0"/>
              <a:t>kimf</a:t>
            </a:r>
            <a:r>
              <a:rPr lang="en-US" sz="800" strike="sngStrike" dirty="0" smtClean="0"/>
              <a:t> fart did she fart? </a:t>
            </a:r>
            <a:r>
              <a:rPr lang="en-US" dirty="0" smtClean="0"/>
              <a:t>Backup 41.HOCME:JEUE</a:t>
            </a:r>
            <a:r>
              <a:rPr lang="en-US" sz="800" strike="sngStrike" dirty="0" smtClean="0"/>
              <a:t>(</a:t>
            </a:r>
            <a:r>
              <a:rPr lang="en-US" sz="800" strike="sngStrike" dirty="0" err="1" smtClean="0"/>
              <a:t>chrisit</a:t>
            </a:r>
            <a:r>
              <a:rPr lang="en-US" sz="800" strike="sngStrike" dirty="0" smtClean="0"/>
              <a:t> </a:t>
            </a:r>
            <a:r>
              <a:rPr lang="en-US" sz="800" strike="sngStrike" dirty="0" err="1" smtClean="0"/>
              <a:t>nees</a:t>
            </a:r>
            <a:r>
              <a:rPr lang="en-US" sz="800" strike="sngStrike" dirty="0" smtClean="0"/>
              <a:t>) my grandfather WW2 how to </a:t>
            </a:r>
            <a:r>
              <a:rPr lang="en-US" sz="800" strike="sngStrike" dirty="0" err="1" smtClean="0"/>
              <a:t>gasys</a:t>
            </a:r>
            <a:r>
              <a:rPr lang="en-US" sz="800" strike="sngStrike" dirty="0" smtClean="0"/>
              <a:t> fart</a:t>
            </a:r>
            <a:endParaRPr lang="en-US" sz="800" strike="sngStrike" dirty="0"/>
          </a:p>
        </p:txBody>
      </p:sp>
      <p:sp>
        <p:nvSpPr>
          <p:cNvPr id="31" name="TextBox 30"/>
          <p:cNvSpPr txBox="1"/>
          <p:nvPr/>
        </p:nvSpPr>
        <p:spPr>
          <a:xfrm>
            <a:off x="8412480" y="3314019"/>
            <a:ext cx="4685322" cy="646331"/>
          </a:xfrm>
          <a:prstGeom prst="rect">
            <a:avLst/>
          </a:prstGeom>
          <a:noFill/>
        </p:spPr>
        <p:txBody>
          <a:bodyPr wrap="none" rtlCol="0">
            <a:spAutoFit/>
          </a:bodyPr>
          <a:lstStyle/>
          <a:p>
            <a:r>
              <a:rPr lang="en-US" dirty="0" smtClean="0"/>
              <a:t>1987 </a:t>
            </a:r>
            <a:r>
              <a:rPr lang="en-US" strike="sngStrike" dirty="0" err="1" smtClean="0"/>
              <a:t>phil</a:t>
            </a:r>
            <a:r>
              <a:rPr lang="en-US" strike="sngStrike" dirty="0" smtClean="0"/>
              <a:t>/</a:t>
            </a:r>
            <a:r>
              <a:rPr lang="en-US" strike="sngStrike" dirty="0" err="1" smtClean="0"/>
              <a:t>kim</a:t>
            </a:r>
            <a:r>
              <a:rPr lang="en-US" strike="sngStrike" dirty="0" smtClean="0"/>
              <a:t> fart; grandfather farts 3-4 per day</a:t>
            </a:r>
          </a:p>
          <a:p>
            <a:r>
              <a:rPr lang="en-US" dirty="0" smtClean="0"/>
              <a:t>FBI:WMD</a:t>
            </a:r>
            <a:endParaRPr lang="en-US" dirty="0"/>
          </a:p>
        </p:txBody>
      </p:sp>
      <p:sp>
        <p:nvSpPr>
          <p:cNvPr id="32" name="Rectangle 31"/>
          <p:cNvSpPr/>
          <p:nvPr/>
        </p:nvSpPr>
        <p:spPr>
          <a:xfrm>
            <a:off x="8335486" y="3000649"/>
            <a:ext cx="4392549" cy="215444"/>
          </a:xfrm>
          <a:prstGeom prst="rect">
            <a:avLst/>
          </a:prstGeom>
        </p:spPr>
        <p:txBody>
          <a:bodyPr wrap="none">
            <a:spAutoFit/>
          </a:bodyPr>
          <a:lstStyle/>
          <a:p>
            <a:r>
              <a:rPr lang="en-US" sz="800" dirty="0" smtClean="0"/>
              <a:t>FBI:WMD:ATOMBOBM:NAVY:KOREAN:WAR(</a:t>
            </a:r>
            <a:r>
              <a:rPr lang="en-US" sz="800" strike="sngStrike" dirty="0" err="1" smtClean="0"/>
              <a:t>ms</a:t>
            </a:r>
            <a:r>
              <a:rPr lang="en-US" sz="800" strike="sngStrike" dirty="0" smtClean="0"/>
              <a:t> </a:t>
            </a:r>
            <a:r>
              <a:rPr lang="en-US" sz="800" strike="sngStrike" dirty="0" err="1" smtClean="0"/>
              <a:t>mirrosecond</a:t>
            </a:r>
            <a:r>
              <a:rPr lang="en-US" sz="800" dirty="0" smtClean="0"/>
              <a:t> WAR IN VIET NAME(PAUL </a:t>
            </a:r>
            <a:r>
              <a:rPr lang="en-US" sz="800" strike="sngStrike" dirty="0" smtClean="0"/>
              <a:t>microsecond)</a:t>
            </a:r>
            <a:endParaRPr lang="en-US" sz="800" strike="sngStrike" dirty="0"/>
          </a:p>
        </p:txBody>
      </p:sp>
      <p:sp>
        <p:nvSpPr>
          <p:cNvPr id="33" name="Rectangle 32"/>
          <p:cNvSpPr/>
          <p:nvPr/>
        </p:nvSpPr>
        <p:spPr>
          <a:xfrm>
            <a:off x="5563850" y="1391052"/>
            <a:ext cx="8771127" cy="234345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6522346" y="1770115"/>
            <a:ext cx="1922929" cy="244119"/>
          </a:xfrm>
          <a:prstGeom prst="rect">
            <a:avLst/>
          </a:prstGeom>
          <a:solidFill>
            <a:srgbClr val="C00000"/>
          </a:solidFill>
        </p:spPr>
        <p:txBody>
          <a:bodyPr wrap="square">
            <a:spAutoFit/>
          </a:bodyPr>
          <a:lstStyle/>
          <a:p>
            <a:r>
              <a:rPr lang="en-US" sz="1000" dirty="0">
                <a:solidFill>
                  <a:schemeClr val="bg1"/>
                </a:solidFill>
              </a:rPr>
              <a:t>DANIEL</a:t>
            </a:r>
          </a:p>
        </p:txBody>
      </p:sp>
      <p:sp>
        <p:nvSpPr>
          <p:cNvPr id="35" name="TextBox 34"/>
          <p:cNvSpPr txBox="1"/>
          <p:nvPr/>
        </p:nvSpPr>
        <p:spPr>
          <a:xfrm>
            <a:off x="6513522" y="1989496"/>
            <a:ext cx="1920719" cy="600164"/>
          </a:xfrm>
          <a:prstGeom prst="rect">
            <a:avLst/>
          </a:prstGeom>
          <a:noFill/>
        </p:spPr>
        <p:txBody>
          <a:bodyPr wrap="none" rtlCol="0">
            <a:spAutoFit/>
          </a:bodyPr>
          <a:lstStyle/>
          <a:p>
            <a:r>
              <a:rPr lang="en-US" sz="1100" dirty="0" smtClean="0"/>
              <a:t>20 Minutes-30 Minutes</a:t>
            </a:r>
          </a:p>
          <a:p>
            <a:r>
              <a:rPr lang="en-US" sz="1100" dirty="0" smtClean="0"/>
              <a:t>0.1 Cognitive Sleeping 3 Hours</a:t>
            </a:r>
          </a:p>
          <a:p>
            <a:r>
              <a:rPr lang="en-US" sz="1100" dirty="0" smtClean="0"/>
              <a:t>5 Minutes Moring</a:t>
            </a:r>
            <a:endParaRPr lang="en-US" sz="1100" dirty="0"/>
          </a:p>
        </p:txBody>
      </p:sp>
      <p:sp>
        <p:nvSpPr>
          <p:cNvPr id="36" name="Rectangle 35"/>
          <p:cNvSpPr/>
          <p:nvPr/>
        </p:nvSpPr>
        <p:spPr>
          <a:xfrm>
            <a:off x="7085054" y="1497518"/>
            <a:ext cx="1223889" cy="30496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ITIL</a:t>
            </a:r>
            <a:endParaRPr lang="en-US" dirty="0"/>
          </a:p>
        </p:txBody>
      </p:sp>
      <p:sp>
        <p:nvSpPr>
          <p:cNvPr id="37" name="Rectangle 36"/>
          <p:cNvSpPr/>
          <p:nvPr/>
        </p:nvSpPr>
        <p:spPr>
          <a:xfrm>
            <a:off x="7078882" y="1908748"/>
            <a:ext cx="1229999" cy="7487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6998637" y="2061427"/>
            <a:ext cx="1449436" cy="369332"/>
          </a:xfrm>
          <a:prstGeom prst="rect">
            <a:avLst/>
          </a:prstGeom>
          <a:noFill/>
        </p:spPr>
        <p:txBody>
          <a:bodyPr wrap="none" rtlCol="0">
            <a:spAutoFit/>
          </a:bodyPr>
          <a:lstStyle/>
          <a:p>
            <a:r>
              <a:rPr lang="en-US" dirty="0" smtClean="0"/>
              <a:t>10-24-2023-2</a:t>
            </a:r>
            <a:endParaRPr lang="en-US" dirty="0"/>
          </a:p>
        </p:txBody>
      </p:sp>
      <p:sp>
        <p:nvSpPr>
          <p:cNvPr id="39" name="TextBox 38"/>
          <p:cNvSpPr txBox="1"/>
          <p:nvPr/>
        </p:nvSpPr>
        <p:spPr>
          <a:xfrm>
            <a:off x="7805331" y="1877033"/>
            <a:ext cx="535724" cy="215444"/>
          </a:xfrm>
          <a:prstGeom prst="rect">
            <a:avLst/>
          </a:prstGeom>
          <a:noFill/>
        </p:spPr>
        <p:txBody>
          <a:bodyPr wrap="none" rtlCol="0">
            <a:spAutoFit/>
          </a:bodyPr>
          <a:lstStyle/>
          <a:p>
            <a:r>
              <a:rPr lang="en-US" sz="800" dirty="0" smtClean="0"/>
              <a:t>8:37 AM</a:t>
            </a:r>
            <a:endParaRPr lang="en-US" sz="800" dirty="0"/>
          </a:p>
        </p:txBody>
      </p:sp>
      <p:sp>
        <p:nvSpPr>
          <p:cNvPr id="41" name="Rectangle 40"/>
          <p:cNvSpPr/>
          <p:nvPr/>
        </p:nvSpPr>
        <p:spPr>
          <a:xfrm>
            <a:off x="5667988" y="3173896"/>
            <a:ext cx="8771127" cy="234345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6"/>
          <a:stretch>
            <a:fillRect/>
          </a:stretch>
        </p:blipFill>
        <p:spPr>
          <a:xfrm>
            <a:off x="6619681" y="3416437"/>
            <a:ext cx="2000250" cy="1962150"/>
          </a:xfrm>
          <a:prstGeom prst="rect">
            <a:avLst/>
          </a:prstGeom>
        </p:spPr>
      </p:pic>
      <p:pic>
        <p:nvPicPr>
          <p:cNvPr id="42" name="Picture 41"/>
          <p:cNvPicPr>
            <a:picLocks noChangeAspect="1"/>
          </p:cNvPicPr>
          <p:nvPr/>
        </p:nvPicPr>
        <p:blipFill>
          <a:blip r:embed="rId7"/>
          <a:stretch>
            <a:fillRect/>
          </a:stretch>
        </p:blipFill>
        <p:spPr>
          <a:xfrm>
            <a:off x="12433243" y="3782738"/>
            <a:ext cx="452500" cy="633500"/>
          </a:xfrm>
          <a:prstGeom prst="rect">
            <a:avLst/>
          </a:prstGeom>
        </p:spPr>
      </p:pic>
      <p:sp>
        <p:nvSpPr>
          <p:cNvPr id="43" name="TextBox 42"/>
          <p:cNvSpPr txBox="1"/>
          <p:nvPr/>
        </p:nvSpPr>
        <p:spPr>
          <a:xfrm>
            <a:off x="10981453" y="3492914"/>
            <a:ext cx="2177071" cy="369332"/>
          </a:xfrm>
          <a:prstGeom prst="rect">
            <a:avLst/>
          </a:prstGeom>
          <a:noFill/>
        </p:spPr>
        <p:txBody>
          <a:bodyPr wrap="none" rtlCol="0">
            <a:spAutoFit/>
          </a:bodyPr>
          <a:lstStyle/>
          <a:p>
            <a:r>
              <a:rPr lang="en-US" dirty="0" err="1" smtClean="0"/>
              <a:t>nonPolcieGoalLogical</a:t>
            </a:r>
            <a:endParaRPr lang="en-US" dirty="0"/>
          </a:p>
        </p:txBody>
      </p:sp>
      <p:cxnSp>
        <p:nvCxnSpPr>
          <p:cNvPr id="44" name="Straight Connector 43"/>
          <p:cNvCxnSpPr/>
          <p:nvPr/>
        </p:nvCxnSpPr>
        <p:spPr>
          <a:xfrm>
            <a:off x="13229405" y="4147433"/>
            <a:ext cx="0" cy="54858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3139335" y="3916331"/>
            <a:ext cx="0" cy="6318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1670815" y="4295724"/>
            <a:ext cx="1513556" cy="215444"/>
          </a:xfrm>
          <a:prstGeom prst="rect">
            <a:avLst/>
          </a:prstGeom>
          <a:noFill/>
        </p:spPr>
        <p:txBody>
          <a:bodyPr wrap="none" rtlCol="0">
            <a:spAutoFit/>
          </a:bodyPr>
          <a:lstStyle/>
          <a:p>
            <a:r>
              <a:rPr lang="en-US" sz="800" b="1" dirty="0" smtClean="0"/>
              <a:t>FEDEAL.DEFAULT 0.1 INTEURPT</a:t>
            </a:r>
            <a:endParaRPr lang="en-US" sz="800" b="1" dirty="0"/>
          </a:p>
        </p:txBody>
      </p:sp>
      <p:sp>
        <p:nvSpPr>
          <p:cNvPr id="47" name="TextBox 46"/>
          <p:cNvSpPr txBox="1"/>
          <p:nvPr/>
        </p:nvSpPr>
        <p:spPr>
          <a:xfrm>
            <a:off x="12356824" y="4381718"/>
            <a:ext cx="914033" cy="369332"/>
          </a:xfrm>
          <a:prstGeom prst="rect">
            <a:avLst/>
          </a:prstGeom>
          <a:noFill/>
        </p:spPr>
        <p:txBody>
          <a:bodyPr wrap="none" rtlCol="0">
            <a:spAutoFit/>
          </a:bodyPr>
          <a:lstStyle/>
          <a:p>
            <a:r>
              <a:rPr lang="en-US" dirty="0" smtClean="0"/>
              <a:t>3:30PM</a:t>
            </a:r>
            <a:endParaRPr lang="en-US" dirty="0"/>
          </a:p>
        </p:txBody>
      </p:sp>
      <p:cxnSp>
        <p:nvCxnSpPr>
          <p:cNvPr id="48" name="Straight Arrow Connector 47"/>
          <p:cNvCxnSpPr/>
          <p:nvPr/>
        </p:nvCxnSpPr>
        <p:spPr>
          <a:xfrm flipV="1">
            <a:off x="13245010" y="4163163"/>
            <a:ext cx="69139" cy="296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174805" y="3677106"/>
            <a:ext cx="336737" cy="336737"/>
          </a:xfrm>
          <a:prstGeom prst="rect">
            <a:avLst/>
          </a:prstGeom>
        </p:spPr>
      </p:pic>
      <p:pic>
        <p:nvPicPr>
          <p:cNvPr id="50" name="Picture 49"/>
          <p:cNvPicPr>
            <a:picLocks noChangeAspect="1"/>
          </p:cNvPicPr>
          <p:nvPr/>
        </p:nvPicPr>
        <p:blipFill>
          <a:blip r:embed="rId2"/>
          <a:stretch>
            <a:fillRect/>
          </a:stretch>
        </p:blipFill>
        <p:spPr>
          <a:xfrm>
            <a:off x="8700176" y="3293666"/>
            <a:ext cx="2162175" cy="2076450"/>
          </a:xfrm>
          <a:prstGeom prst="rect">
            <a:avLst/>
          </a:prstGeom>
        </p:spPr>
      </p:pic>
      <p:pic>
        <p:nvPicPr>
          <p:cNvPr id="51" name="Picture 50"/>
          <p:cNvPicPr>
            <a:picLocks noChangeAspect="1"/>
          </p:cNvPicPr>
          <p:nvPr/>
        </p:nvPicPr>
        <p:blipFill>
          <a:blip r:embed="rId9"/>
          <a:stretch>
            <a:fillRect/>
          </a:stretch>
        </p:blipFill>
        <p:spPr>
          <a:xfrm>
            <a:off x="9866766" y="4141788"/>
            <a:ext cx="587059" cy="413422"/>
          </a:xfrm>
          <a:prstGeom prst="rect">
            <a:avLst/>
          </a:prstGeom>
        </p:spPr>
      </p:pic>
      <p:pic>
        <p:nvPicPr>
          <p:cNvPr id="52" name="Picture 51"/>
          <p:cNvPicPr>
            <a:picLocks noChangeAspect="1"/>
          </p:cNvPicPr>
          <p:nvPr/>
        </p:nvPicPr>
        <p:blipFill>
          <a:blip r:embed="rId9"/>
          <a:stretch>
            <a:fillRect/>
          </a:stretch>
        </p:blipFill>
        <p:spPr>
          <a:xfrm>
            <a:off x="9231353" y="4152337"/>
            <a:ext cx="587059" cy="413422"/>
          </a:xfrm>
          <a:prstGeom prst="rect">
            <a:avLst/>
          </a:prstGeom>
        </p:spPr>
      </p:pic>
      <p:sp>
        <p:nvSpPr>
          <p:cNvPr id="53" name="Rectangle 52"/>
          <p:cNvSpPr/>
          <p:nvPr/>
        </p:nvSpPr>
        <p:spPr>
          <a:xfrm>
            <a:off x="10532341" y="4276301"/>
            <a:ext cx="314186" cy="491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0804504" y="4260042"/>
            <a:ext cx="567129" cy="52529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11305744" y="4276301"/>
            <a:ext cx="386452" cy="4918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11419987" y="4236750"/>
            <a:ext cx="288692" cy="2854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a:off x="829994" y="4104070"/>
            <a:ext cx="3891032"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786986" y="5497246"/>
            <a:ext cx="11405014" cy="2010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861845" y="5619770"/>
            <a:ext cx="1630047" cy="3213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!CERTIFIED</a:t>
            </a:r>
            <a:endParaRPr lang="en-US" dirty="0"/>
          </a:p>
        </p:txBody>
      </p:sp>
      <p:sp>
        <p:nvSpPr>
          <p:cNvPr id="62" name="TextBox 61"/>
          <p:cNvSpPr txBox="1"/>
          <p:nvPr/>
        </p:nvSpPr>
        <p:spPr>
          <a:xfrm>
            <a:off x="2613772" y="5595770"/>
            <a:ext cx="3857594" cy="369332"/>
          </a:xfrm>
          <a:prstGeom prst="rect">
            <a:avLst/>
          </a:prstGeom>
          <a:noFill/>
        </p:spPr>
        <p:txBody>
          <a:bodyPr wrap="none" rtlCol="0">
            <a:spAutoFit/>
          </a:bodyPr>
          <a:lstStyle/>
          <a:p>
            <a:r>
              <a:rPr lang="en-US" dirty="0" smtClean="0"/>
              <a:t>!BSc. Computer Science and Economics</a:t>
            </a:r>
            <a:endParaRPr lang="en-US" dirty="0"/>
          </a:p>
        </p:txBody>
      </p:sp>
    </p:spTree>
    <p:extLst>
      <p:ext uri="{BB962C8B-B14F-4D97-AF65-F5344CB8AC3E}">
        <p14:creationId xmlns:p14="http://schemas.microsoft.com/office/powerpoint/2010/main" val="42588759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2" name="Rectangle 1"/>
          <p:cNvSpPr/>
          <p:nvPr/>
        </p:nvSpPr>
        <p:spPr>
          <a:xfrm>
            <a:off x="540326" y="1854558"/>
            <a:ext cx="10889673" cy="369332"/>
          </a:xfrm>
          <a:prstGeom prst="rect">
            <a:avLst/>
          </a:prstGeom>
        </p:spPr>
        <p:txBody>
          <a:bodyPr wrap="square">
            <a:spAutoFit/>
          </a:bodyPr>
          <a:lstStyle/>
          <a:p>
            <a:r>
              <a:rPr lang="en-US" dirty="0" err="1"/>
              <a:t>Honoured</a:t>
            </a:r>
            <a:r>
              <a:rPr lang="en-US" dirty="0"/>
              <a:t> relatives, I would like to welcome you most warmly. I am grateful to you for coming to Berlin. </a:t>
            </a:r>
          </a:p>
        </p:txBody>
      </p:sp>
      <p:sp>
        <p:nvSpPr>
          <p:cNvPr id="3" name="Rectangle 2"/>
          <p:cNvSpPr/>
          <p:nvPr/>
        </p:nvSpPr>
        <p:spPr>
          <a:xfrm>
            <a:off x="692727" y="2621110"/>
            <a:ext cx="11319164" cy="923330"/>
          </a:xfrm>
          <a:prstGeom prst="rect">
            <a:avLst/>
          </a:prstGeom>
        </p:spPr>
        <p:txBody>
          <a:bodyPr wrap="square">
            <a:spAutoFit/>
          </a:bodyPr>
          <a:lstStyle/>
          <a:p>
            <a:r>
              <a:rPr lang="en-US" dirty="0"/>
              <a:t>I am profoundly moved by the fates of your relatives, who are now being held hostage in harrowing conditions – we suffer, we pray and we plead along with you. And at the same time I very much admire your courage – your courage as families, your unwavering will to do everything, absolutely everything, to see your relatives released. </a:t>
            </a:r>
          </a:p>
        </p:txBody>
      </p:sp>
      <p:sp>
        <p:nvSpPr>
          <p:cNvPr id="6" name="TextBox 5"/>
          <p:cNvSpPr txBox="1"/>
          <p:nvPr/>
        </p:nvSpPr>
        <p:spPr>
          <a:xfrm>
            <a:off x="9517037" y="1631029"/>
            <a:ext cx="2674963" cy="369332"/>
          </a:xfrm>
          <a:prstGeom prst="rect">
            <a:avLst/>
          </a:prstGeom>
          <a:noFill/>
        </p:spPr>
        <p:txBody>
          <a:bodyPr wrap="none" rtlCol="0">
            <a:spAutoFit/>
          </a:bodyPr>
          <a:lstStyle/>
          <a:p>
            <a:r>
              <a:rPr lang="en-US" dirty="0" smtClean="0"/>
              <a:t>ATOMCLOCK(JFK</a:t>
            </a:r>
            <a:r>
              <a:rPr lang="en-US" sz="800" strike="sngStrike" dirty="0" smtClean="0"/>
              <a:t>(</a:t>
            </a:r>
            <a:r>
              <a:rPr lang="en-US" sz="800" strike="sngStrike" dirty="0" err="1" smtClean="0"/>
              <a:t>nacht</a:t>
            </a:r>
            <a:r>
              <a:rPr lang="en-US" sz="800" strike="sngStrike" dirty="0" smtClean="0"/>
              <a:t> café Wieland)</a:t>
            </a:r>
            <a:endParaRPr lang="en-US" sz="800" strike="sngStrike" dirty="0"/>
          </a:p>
        </p:txBody>
      </p:sp>
      <p:sp>
        <p:nvSpPr>
          <p:cNvPr id="7" name="Rectangle 6"/>
          <p:cNvSpPr/>
          <p:nvPr/>
        </p:nvSpPr>
        <p:spPr>
          <a:xfrm>
            <a:off x="692727" y="3881406"/>
            <a:ext cx="11319164" cy="923330"/>
          </a:xfrm>
          <a:prstGeom prst="rect">
            <a:avLst/>
          </a:prstGeom>
        </p:spPr>
        <p:txBody>
          <a:bodyPr wrap="square">
            <a:spAutoFit/>
          </a:bodyPr>
          <a:lstStyle/>
          <a:p>
            <a:r>
              <a:rPr lang="en-US" dirty="0"/>
              <a:t>Your relatives are Germans – and that is why you have come here, to Germany, in this </a:t>
            </a:r>
            <a:r>
              <a:rPr lang="en-US" dirty="0" err="1"/>
              <a:t>agonising</a:t>
            </a:r>
            <a:r>
              <a:rPr lang="en-US" dirty="0"/>
              <a:t> situation. It is a matter of importance to me to receive you today as German President and to say this to you: you belong with us! At this terrible time, we stand shoulder to shoulder with you. And we are doing everything in our power to help you.</a:t>
            </a:r>
          </a:p>
        </p:txBody>
      </p:sp>
      <p:cxnSp>
        <p:nvCxnSpPr>
          <p:cNvPr id="9" name="Straight Connector 8"/>
          <p:cNvCxnSpPr/>
          <p:nvPr/>
        </p:nvCxnSpPr>
        <p:spPr>
          <a:xfrm flipV="1">
            <a:off x="9517037" y="3255818"/>
            <a:ext cx="402818" cy="288622"/>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55963" y="5294945"/>
            <a:ext cx="11055927" cy="923330"/>
          </a:xfrm>
          <a:prstGeom prst="rect">
            <a:avLst/>
          </a:prstGeom>
        </p:spPr>
        <p:txBody>
          <a:bodyPr wrap="square">
            <a:spAutoFit/>
          </a:bodyPr>
          <a:lstStyle/>
          <a:p>
            <a:r>
              <a:rPr lang="en-US" dirty="0"/>
              <a:t>I can assure you – as you have heard the Federal Chancellor say – the German Government is doing its utmost to bring about </a:t>
            </a:r>
            <a:r>
              <a:rPr lang="en-US" b="1" dirty="0"/>
              <a:t>the release of your relatives</a:t>
            </a:r>
            <a:r>
              <a:rPr lang="en-US" dirty="0"/>
              <a:t>. To this end, we are in close contact with all central players in the region and beyond. </a:t>
            </a:r>
          </a:p>
        </p:txBody>
      </p:sp>
      <p:sp>
        <p:nvSpPr>
          <p:cNvPr id="11" name="TextBox 10"/>
          <p:cNvSpPr txBox="1"/>
          <p:nvPr/>
        </p:nvSpPr>
        <p:spPr>
          <a:xfrm>
            <a:off x="1357745" y="4973782"/>
            <a:ext cx="2999924" cy="369332"/>
          </a:xfrm>
          <a:prstGeom prst="rect">
            <a:avLst/>
          </a:prstGeom>
          <a:noFill/>
        </p:spPr>
        <p:txBody>
          <a:bodyPr wrap="none" rtlCol="0">
            <a:spAutoFit/>
          </a:bodyPr>
          <a:lstStyle/>
          <a:p>
            <a:r>
              <a:rPr lang="en-US" dirty="0" smtClean="0"/>
              <a:t>FBI:WMD</a:t>
            </a:r>
            <a:r>
              <a:rPr lang="en-US" strike="sngStrike" dirty="0" smtClean="0"/>
              <a:t>(</a:t>
            </a:r>
            <a:r>
              <a:rPr lang="en-US" strike="sngStrike" dirty="0" err="1" smtClean="0"/>
              <a:t>joyti</a:t>
            </a:r>
            <a:r>
              <a:rPr lang="en-US" strike="sngStrike" dirty="0" smtClean="0"/>
              <a:t>/jot</a:t>
            </a:r>
            <a:r>
              <a:rPr lang="en-US" dirty="0" smtClean="0"/>
              <a:t>i,$4B).CPVA</a:t>
            </a:r>
            <a:endParaRPr lang="en-US" dirty="0"/>
          </a:p>
        </p:txBody>
      </p:sp>
      <p:sp>
        <p:nvSpPr>
          <p:cNvPr id="13" name="TextBox 12"/>
          <p:cNvSpPr txBox="1"/>
          <p:nvPr/>
        </p:nvSpPr>
        <p:spPr>
          <a:xfrm>
            <a:off x="5361709" y="4973782"/>
            <a:ext cx="3627981" cy="369332"/>
          </a:xfrm>
          <a:prstGeom prst="rect">
            <a:avLst/>
          </a:prstGeom>
          <a:noFill/>
        </p:spPr>
        <p:txBody>
          <a:bodyPr wrap="none" rtlCol="0">
            <a:spAutoFit/>
          </a:bodyPr>
          <a:lstStyle/>
          <a:p>
            <a:r>
              <a:rPr lang="en-US" dirty="0" smtClean="0"/>
              <a:t>VP GERMANY	</a:t>
            </a:r>
            <a:r>
              <a:rPr lang="en-US" dirty="0" err="1" smtClean="0"/>
              <a:t>Fomer</a:t>
            </a:r>
            <a:r>
              <a:rPr lang="en-US" dirty="0" smtClean="0"/>
              <a:t> </a:t>
            </a:r>
            <a:r>
              <a:rPr lang="en-US" dirty="0" err="1" smtClean="0"/>
              <a:t>Chanzloer</a:t>
            </a:r>
            <a:endParaRPr lang="en-US" dirty="0"/>
          </a:p>
        </p:txBody>
      </p:sp>
      <p:sp>
        <p:nvSpPr>
          <p:cNvPr id="14" name="TextBox 13"/>
          <p:cNvSpPr txBox="1"/>
          <p:nvPr/>
        </p:nvSpPr>
        <p:spPr>
          <a:xfrm>
            <a:off x="11790218" y="5126182"/>
            <a:ext cx="184731" cy="369332"/>
          </a:xfrm>
          <a:prstGeom prst="rect">
            <a:avLst/>
          </a:prstGeom>
          <a:noFill/>
        </p:spPr>
        <p:txBody>
          <a:bodyPr wrap="none" rtlCol="0">
            <a:spAutoFit/>
          </a:bodyPr>
          <a:lstStyle/>
          <a:p>
            <a:endParaRPr lang="en-US" dirty="0"/>
          </a:p>
        </p:txBody>
      </p:sp>
      <p:sp>
        <p:nvSpPr>
          <p:cNvPr id="15" name="TextBox 14"/>
          <p:cNvSpPr txBox="1"/>
          <p:nvPr/>
        </p:nvSpPr>
        <p:spPr>
          <a:xfrm>
            <a:off x="5828976" y="6216272"/>
            <a:ext cx="3688061" cy="646331"/>
          </a:xfrm>
          <a:prstGeom prst="rect">
            <a:avLst/>
          </a:prstGeom>
          <a:noFill/>
        </p:spPr>
        <p:txBody>
          <a:bodyPr wrap="none" rtlCol="0">
            <a:spAutoFit/>
          </a:bodyPr>
          <a:lstStyle/>
          <a:p>
            <a:r>
              <a:rPr lang="en-US" dirty="0" smtClean="0"/>
              <a:t>DEA(</a:t>
            </a:r>
            <a:r>
              <a:rPr lang="en-US" strike="sngStrike" dirty="0" err="1" smtClean="0"/>
              <a:t>herion</a:t>
            </a:r>
            <a:r>
              <a:rPr lang="en-US" dirty="0" smtClean="0"/>
              <a:t>).CA.FBI:WMD(</a:t>
            </a:r>
            <a:r>
              <a:rPr lang="en-US" dirty="0" err="1" smtClean="0"/>
              <a:t>afganstain</a:t>
            </a:r>
            <a:r>
              <a:rPr lang="en-US" dirty="0" smtClean="0"/>
              <a:t>)</a:t>
            </a:r>
          </a:p>
          <a:p>
            <a:r>
              <a:rPr lang="en-US" dirty="0" smtClean="0"/>
              <a:t>JFK(HOMCE:MATHEEE)</a:t>
            </a:r>
            <a:endParaRPr lang="en-US" dirty="0"/>
          </a:p>
        </p:txBody>
      </p:sp>
      <p:sp>
        <p:nvSpPr>
          <p:cNvPr id="16" name="TextBox 15"/>
          <p:cNvSpPr txBox="1"/>
          <p:nvPr/>
        </p:nvSpPr>
        <p:spPr>
          <a:xfrm>
            <a:off x="3046412" y="6144625"/>
            <a:ext cx="2622513" cy="369332"/>
          </a:xfrm>
          <a:prstGeom prst="rect">
            <a:avLst/>
          </a:prstGeom>
          <a:noFill/>
        </p:spPr>
        <p:txBody>
          <a:bodyPr wrap="none" rtlCol="0">
            <a:spAutoFit/>
          </a:bodyPr>
          <a:lstStyle/>
          <a:p>
            <a:r>
              <a:rPr lang="en-US" b="1" dirty="0" smtClean="0"/>
              <a:t>Dr. MD., MEIER, EINSTEIN</a:t>
            </a:r>
            <a:endParaRPr lang="en-US" b="1" dirty="0"/>
          </a:p>
        </p:txBody>
      </p:sp>
      <p:cxnSp>
        <p:nvCxnSpPr>
          <p:cNvPr id="18" name="Straight Arrow Connector 17"/>
          <p:cNvCxnSpPr/>
          <p:nvPr/>
        </p:nvCxnSpPr>
        <p:spPr>
          <a:xfrm flipV="1">
            <a:off x="4736003" y="5158449"/>
            <a:ext cx="2364037" cy="937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6672965" y="5165115"/>
            <a:ext cx="556018" cy="94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flipV="1">
            <a:off x="6483926" y="5294945"/>
            <a:ext cx="189039" cy="849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361709" y="5348983"/>
            <a:ext cx="923330" cy="7037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3194121" y="6144625"/>
            <a:ext cx="1973624" cy="394812"/>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2"/>
          <a:stretch>
            <a:fillRect/>
          </a:stretch>
        </p:blipFill>
        <p:spPr>
          <a:xfrm>
            <a:off x="9465264" y="5677894"/>
            <a:ext cx="1302339" cy="1153827"/>
          </a:xfrm>
          <a:prstGeom prst="rect">
            <a:avLst/>
          </a:prstGeom>
        </p:spPr>
      </p:pic>
      <p:pic>
        <p:nvPicPr>
          <p:cNvPr id="33" name="Picture 32"/>
          <p:cNvPicPr>
            <a:picLocks noChangeAspect="1"/>
          </p:cNvPicPr>
          <p:nvPr/>
        </p:nvPicPr>
        <p:blipFill>
          <a:blip r:embed="rId3"/>
          <a:stretch>
            <a:fillRect/>
          </a:stretch>
        </p:blipFill>
        <p:spPr>
          <a:xfrm>
            <a:off x="10804801" y="5680205"/>
            <a:ext cx="1345281" cy="1151516"/>
          </a:xfrm>
          <a:prstGeom prst="rect">
            <a:avLst/>
          </a:prstGeom>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5102" y="4930784"/>
            <a:ext cx="1129793" cy="753195"/>
          </a:xfrm>
          <a:prstGeom prst="rect">
            <a:avLst/>
          </a:prstGeom>
        </p:spPr>
      </p:pic>
      <p:pic>
        <p:nvPicPr>
          <p:cNvPr id="35" name="Picture 34"/>
          <p:cNvPicPr>
            <a:picLocks noChangeAspect="1"/>
          </p:cNvPicPr>
          <p:nvPr/>
        </p:nvPicPr>
        <p:blipFill>
          <a:blip r:embed="rId5"/>
          <a:stretch>
            <a:fillRect/>
          </a:stretch>
        </p:blipFill>
        <p:spPr>
          <a:xfrm>
            <a:off x="9517037" y="4666640"/>
            <a:ext cx="1156672" cy="950124"/>
          </a:xfrm>
          <a:prstGeom prst="rect">
            <a:avLst/>
          </a:prstGeom>
        </p:spPr>
      </p:pic>
      <p:pic>
        <p:nvPicPr>
          <p:cNvPr id="36" name="Picture 35"/>
          <p:cNvPicPr>
            <a:picLocks noChangeAspect="1"/>
          </p:cNvPicPr>
          <p:nvPr/>
        </p:nvPicPr>
        <p:blipFill>
          <a:blip r:embed="rId6"/>
          <a:stretch>
            <a:fillRect/>
          </a:stretch>
        </p:blipFill>
        <p:spPr>
          <a:xfrm>
            <a:off x="10929407" y="3585724"/>
            <a:ext cx="1045542" cy="1141074"/>
          </a:xfrm>
          <a:prstGeom prst="rect">
            <a:avLst/>
          </a:prstGeom>
        </p:spPr>
      </p:pic>
      <p:pic>
        <p:nvPicPr>
          <p:cNvPr id="37" name="Pictur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0962" y="5149151"/>
            <a:ext cx="807519" cy="1288985"/>
          </a:xfrm>
          <a:prstGeom prst="rect">
            <a:avLst/>
          </a:prstGeom>
        </p:spPr>
      </p:pic>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46247" y="6211243"/>
            <a:ext cx="305647" cy="203394"/>
          </a:xfrm>
          <a:prstGeom prst="rect">
            <a:avLst/>
          </a:prstGeom>
        </p:spPr>
      </p:pic>
      <p:cxnSp>
        <p:nvCxnSpPr>
          <p:cNvPr id="40" name="Straight Connector 39"/>
          <p:cNvCxnSpPr>
            <a:stCxn id="38" idx="0"/>
          </p:cNvCxnSpPr>
          <p:nvPr/>
        </p:nvCxnSpPr>
        <p:spPr>
          <a:xfrm flipV="1">
            <a:off x="1199071" y="6144625"/>
            <a:ext cx="152823" cy="6661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07336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30586" y="1517286"/>
            <a:ext cx="10182677" cy="1477328"/>
          </a:xfrm>
          <a:prstGeom prst="rect">
            <a:avLst/>
          </a:prstGeom>
        </p:spPr>
        <p:txBody>
          <a:bodyPr wrap="square">
            <a:spAutoFit/>
          </a:bodyPr>
          <a:lstStyle/>
          <a:p>
            <a:r>
              <a:rPr lang="en-US" dirty="0"/>
              <a:t>I am particularly distressed by the fact that the </a:t>
            </a:r>
            <a:r>
              <a:rPr lang="en-US" b="1" dirty="0"/>
              <a:t>hostages</a:t>
            </a:r>
            <a:r>
              <a:rPr lang="en-US" dirty="0"/>
              <a:t> include people whose families embody German-Israeli history to a special degree. Families, who were once persecuted by the Nazis and driven from their homes in Germany. They escaped the Nazi terror, fled to Israel and helped to establish and build the Israeli state. It was they who reached out the hand of reconciliation to us and helped make Germany and Israel into the closest of partners and friends.</a:t>
            </a:r>
          </a:p>
        </p:txBody>
      </p:sp>
      <p:sp>
        <p:nvSpPr>
          <p:cNvPr id="5" name="Rectangle 4"/>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6" name="Rectangle 5"/>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cxnSp>
        <p:nvCxnSpPr>
          <p:cNvPr id="8" name="Straight Arrow Connector 7"/>
          <p:cNvCxnSpPr/>
          <p:nvPr/>
        </p:nvCxnSpPr>
        <p:spPr>
          <a:xfrm flipH="1" flipV="1">
            <a:off x="5569527" y="2255950"/>
            <a:ext cx="360218" cy="1041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430982" y="3297382"/>
            <a:ext cx="5397631" cy="369332"/>
          </a:xfrm>
          <a:prstGeom prst="rect">
            <a:avLst/>
          </a:prstGeom>
          <a:noFill/>
        </p:spPr>
        <p:txBody>
          <a:bodyPr wrap="none" rtlCol="0">
            <a:spAutoFit/>
          </a:bodyPr>
          <a:lstStyle/>
          <a:p>
            <a:r>
              <a:rPr lang="en-US" dirty="0" smtClean="0"/>
              <a:t>FBI:WMD:ATOMCLOCK(</a:t>
            </a:r>
            <a:r>
              <a:rPr lang="en-US" dirty="0" err="1" smtClean="0"/>
              <a:t>HOMCIE:AUSLAENDER.St</a:t>
            </a:r>
            <a:r>
              <a:rPr lang="en-US" dirty="0" smtClean="0"/>
              <a:t>. Nick)</a:t>
            </a:r>
            <a:endParaRPr lang="en-US"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0699" y="1230833"/>
            <a:ext cx="510283" cy="335276"/>
          </a:xfrm>
          <a:prstGeom prst="rect">
            <a:avLst/>
          </a:prstGeom>
        </p:spPr>
      </p:pic>
      <p:sp>
        <p:nvSpPr>
          <p:cNvPr id="11" name="TextBox 10"/>
          <p:cNvSpPr txBox="1"/>
          <p:nvPr/>
        </p:nvSpPr>
        <p:spPr>
          <a:xfrm>
            <a:off x="5430982" y="1194329"/>
            <a:ext cx="4304255" cy="369332"/>
          </a:xfrm>
          <a:prstGeom prst="rect">
            <a:avLst/>
          </a:prstGeom>
          <a:noFill/>
        </p:spPr>
        <p:txBody>
          <a:bodyPr wrap="none" rtlCol="0">
            <a:spAutoFit/>
          </a:bodyPr>
          <a:lstStyle/>
          <a:p>
            <a:r>
              <a:rPr lang="en-US" b="1" dirty="0" smtClean="0"/>
              <a:t>G.VIRGINA MARY.CATHOLIC </a:t>
            </a:r>
            <a:r>
              <a:rPr lang="en-US" dirty="0" smtClean="0"/>
              <a:t>from Frankfurt</a:t>
            </a:r>
            <a:endParaRPr lang="en-US" dirty="0"/>
          </a:p>
        </p:txBody>
      </p:sp>
      <p:sp>
        <p:nvSpPr>
          <p:cNvPr id="12" name="Rectangle 11"/>
          <p:cNvSpPr/>
          <p:nvPr/>
        </p:nvSpPr>
        <p:spPr>
          <a:xfrm>
            <a:off x="6203403" y="1855855"/>
            <a:ext cx="2259546" cy="28903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1292958" y="1700895"/>
            <a:ext cx="976746" cy="36942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0917381" y="1668699"/>
            <a:ext cx="375577" cy="35536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0813263" y="1700988"/>
            <a:ext cx="583814" cy="369332"/>
          </a:xfrm>
          <a:prstGeom prst="rect">
            <a:avLst/>
          </a:prstGeom>
          <a:noFill/>
        </p:spPr>
        <p:txBody>
          <a:bodyPr wrap="none" rtlCol="0">
            <a:spAutoFit/>
          </a:bodyPr>
          <a:lstStyle/>
          <a:p>
            <a:r>
              <a:rPr lang="en-US" dirty="0" smtClean="0">
                <a:solidFill>
                  <a:schemeClr val="bg1"/>
                </a:solidFill>
              </a:rPr>
              <a:t>LIVE</a:t>
            </a:r>
            <a:endParaRPr lang="en-US" dirty="0">
              <a:solidFill>
                <a:schemeClr val="bg1"/>
              </a:solidFill>
            </a:endParaRPr>
          </a:p>
        </p:txBody>
      </p:sp>
      <p:sp>
        <p:nvSpPr>
          <p:cNvPr id="17" name="Rectangle 16"/>
          <p:cNvSpPr/>
          <p:nvPr/>
        </p:nvSpPr>
        <p:spPr>
          <a:xfrm>
            <a:off x="428789" y="3686903"/>
            <a:ext cx="11334422" cy="923330"/>
          </a:xfrm>
          <a:prstGeom prst="rect">
            <a:avLst/>
          </a:prstGeom>
        </p:spPr>
        <p:txBody>
          <a:bodyPr wrap="square">
            <a:spAutoFit/>
          </a:bodyPr>
          <a:lstStyle/>
          <a:p>
            <a:r>
              <a:rPr lang="en-US" dirty="0"/>
              <a:t>Many Israeli descendants of these families have become German nationals again. That shows an infinite trust, and is, what is more, a miracle. It is unbearable for me as Germany’s head of state that people who embody this miracle have now been kidnapped by terrorists, are being used as human shields, and held as hostages in fear of their lives.</a:t>
            </a:r>
          </a:p>
        </p:txBody>
      </p:sp>
      <p:sp>
        <p:nvSpPr>
          <p:cNvPr id="18" name="TextBox 17"/>
          <p:cNvSpPr txBox="1"/>
          <p:nvPr/>
        </p:nvSpPr>
        <p:spPr>
          <a:xfrm>
            <a:off x="2543175" y="5414963"/>
            <a:ext cx="1455783" cy="369332"/>
          </a:xfrm>
          <a:prstGeom prst="rect">
            <a:avLst/>
          </a:prstGeom>
          <a:noFill/>
        </p:spPr>
        <p:txBody>
          <a:bodyPr wrap="none" rtlCol="0">
            <a:spAutoFit/>
          </a:bodyPr>
          <a:lstStyle/>
          <a:p>
            <a:r>
              <a:rPr lang="en-US" dirty="0" smtClean="0"/>
              <a:t>$4B  </a:t>
            </a:r>
            <a:r>
              <a:rPr lang="en-US" strike="sngStrike" dirty="0" err="1" smtClean="0"/>
              <a:t>joyti</a:t>
            </a:r>
            <a:r>
              <a:rPr lang="en-US" strike="sngStrike" dirty="0" smtClean="0"/>
              <a:t>/</a:t>
            </a:r>
            <a:r>
              <a:rPr lang="en-US" strike="sngStrike" dirty="0" err="1" smtClean="0"/>
              <a:t>joti</a:t>
            </a:r>
            <a:endParaRPr lang="en-US" strike="sngStrike" dirty="0"/>
          </a:p>
        </p:txBody>
      </p:sp>
      <p:sp>
        <p:nvSpPr>
          <p:cNvPr id="19" name="Can 18"/>
          <p:cNvSpPr/>
          <p:nvPr/>
        </p:nvSpPr>
        <p:spPr>
          <a:xfrm rot="4629863">
            <a:off x="4757738" y="5072063"/>
            <a:ext cx="400050" cy="12573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408026" y="5045631"/>
            <a:ext cx="1025345" cy="369332"/>
          </a:xfrm>
          <a:prstGeom prst="rect">
            <a:avLst/>
          </a:prstGeom>
        </p:spPr>
        <p:txBody>
          <a:bodyPr wrap="none">
            <a:spAutoFit/>
          </a:bodyPr>
          <a:lstStyle/>
          <a:p>
            <a:r>
              <a:rPr lang="en-US" b="1" dirty="0"/>
              <a:t>hostages</a:t>
            </a:r>
            <a:endParaRPr lang="en-US" dirty="0"/>
          </a:p>
        </p:txBody>
      </p:sp>
      <p:sp>
        <p:nvSpPr>
          <p:cNvPr id="21" name="Rectangle 20"/>
          <p:cNvSpPr/>
          <p:nvPr/>
        </p:nvSpPr>
        <p:spPr>
          <a:xfrm>
            <a:off x="6096000" y="5671644"/>
            <a:ext cx="6096000" cy="646331"/>
          </a:xfrm>
          <a:prstGeom prst="rect">
            <a:avLst/>
          </a:prstGeom>
        </p:spPr>
        <p:txBody>
          <a:bodyPr>
            <a:spAutoFit/>
          </a:bodyPr>
          <a:lstStyle/>
          <a:p>
            <a:r>
              <a:rPr lang="en-US" dirty="0"/>
              <a:t>people whose families embody German-Israeli history to a special degree</a:t>
            </a:r>
          </a:p>
        </p:txBody>
      </p:sp>
      <p:pic>
        <p:nvPicPr>
          <p:cNvPr id="22" name="Picture 21"/>
          <p:cNvPicPr>
            <a:picLocks noChangeAspect="1"/>
          </p:cNvPicPr>
          <p:nvPr/>
        </p:nvPicPr>
        <p:blipFill>
          <a:blip r:embed="rId3"/>
          <a:stretch>
            <a:fillRect/>
          </a:stretch>
        </p:blipFill>
        <p:spPr>
          <a:xfrm>
            <a:off x="6096000" y="4816199"/>
            <a:ext cx="1388916" cy="884514"/>
          </a:xfrm>
          <a:prstGeom prst="rect">
            <a:avLst/>
          </a:prstGeom>
        </p:spPr>
      </p:pic>
      <p:pic>
        <p:nvPicPr>
          <p:cNvPr id="23" name="Picture 22"/>
          <p:cNvPicPr>
            <a:picLocks noChangeAspect="1"/>
          </p:cNvPicPr>
          <p:nvPr/>
        </p:nvPicPr>
        <p:blipFill>
          <a:blip r:embed="rId4"/>
          <a:stretch>
            <a:fillRect/>
          </a:stretch>
        </p:blipFill>
        <p:spPr>
          <a:xfrm>
            <a:off x="8334375" y="4797839"/>
            <a:ext cx="1619249" cy="1009365"/>
          </a:xfrm>
          <a:prstGeom prst="rect">
            <a:avLst/>
          </a:prstGeom>
        </p:spPr>
      </p:pic>
      <p:sp>
        <p:nvSpPr>
          <p:cNvPr id="24" name="Can 23"/>
          <p:cNvSpPr/>
          <p:nvPr/>
        </p:nvSpPr>
        <p:spPr>
          <a:xfrm rot="4629863">
            <a:off x="4975815" y="5906810"/>
            <a:ext cx="400050" cy="12573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5"/>
          <a:stretch>
            <a:fillRect/>
          </a:stretch>
        </p:blipFill>
        <p:spPr>
          <a:xfrm>
            <a:off x="8462949" y="5818722"/>
            <a:ext cx="1452575" cy="956855"/>
          </a:xfrm>
          <a:prstGeom prst="rect">
            <a:avLst/>
          </a:prstGeom>
        </p:spPr>
      </p:pic>
      <p:pic>
        <p:nvPicPr>
          <p:cNvPr id="26" name="Picture 25"/>
          <p:cNvPicPr>
            <a:picLocks noChangeAspect="1"/>
          </p:cNvPicPr>
          <p:nvPr/>
        </p:nvPicPr>
        <p:blipFill>
          <a:blip r:embed="rId6"/>
          <a:stretch>
            <a:fillRect/>
          </a:stretch>
        </p:blipFill>
        <p:spPr>
          <a:xfrm>
            <a:off x="96096" y="5555304"/>
            <a:ext cx="1076463" cy="671512"/>
          </a:xfrm>
          <a:prstGeom prst="rect">
            <a:avLst/>
          </a:prstGeom>
        </p:spPr>
      </p:pic>
      <p:pic>
        <p:nvPicPr>
          <p:cNvPr id="27" name="Picture 26"/>
          <p:cNvPicPr>
            <a:picLocks noChangeAspect="1"/>
          </p:cNvPicPr>
          <p:nvPr/>
        </p:nvPicPr>
        <p:blipFill>
          <a:blip r:embed="rId7"/>
          <a:stretch>
            <a:fillRect/>
          </a:stretch>
        </p:blipFill>
        <p:spPr>
          <a:xfrm>
            <a:off x="1310011" y="5520137"/>
            <a:ext cx="1157439" cy="741845"/>
          </a:xfrm>
          <a:prstGeom prst="rect">
            <a:avLst/>
          </a:prstGeom>
        </p:spPr>
      </p:pic>
      <p:cxnSp>
        <p:nvCxnSpPr>
          <p:cNvPr id="29" name="Straight Connector 28"/>
          <p:cNvCxnSpPr/>
          <p:nvPr/>
        </p:nvCxnSpPr>
        <p:spPr>
          <a:xfrm flipV="1">
            <a:off x="1310011" y="5366028"/>
            <a:ext cx="1004564" cy="127766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231332" y="5495261"/>
            <a:ext cx="1311843" cy="82271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30586" y="4610233"/>
            <a:ext cx="5088252" cy="369332"/>
          </a:xfrm>
          <a:prstGeom prst="rect">
            <a:avLst/>
          </a:prstGeom>
          <a:noFill/>
        </p:spPr>
        <p:txBody>
          <a:bodyPr wrap="none" rtlCol="0">
            <a:spAutoFit/>
          </a:bodyPr>
          <a:lstStyle/>
          <a:p>
            <a:r>
              <a:rPr lang="en-US" dirty="0" smtClean="0"/>
              <a:t>JFK:FBI:WMD(</a:t>
            </a:r>
            <a:r>
              <a:rPr lang="en-US" dirty="0" err="1" smtClean="0"/>
              <a:t>Bundewehr</a:t>
            </a:r>
            <a:r>
              <a:rPr lang="en-US" dirty="0" smtClean="0"/>
              <a:t> Holger; </a:t>
            </a:r>
            <a:r>
              <a:rPr lang="en-US" dirty="0" err="1" smtClean="0"/>
              <a:t>Dr</a:t>
            </a:r>
            <a:r>
              <a:rPr lang="en-US" dirty="0" smtClean="0"/>
              <a:t> Dr. Prof </a:t>
            </a:r>
            <a:r>
              <a:rPr lang="en-US" dirty="0" err="1" smtClean="0"/>
              <a:t>Fisahn</a:t>
            </a:r>
            <a:r>
              <a:rPr lang="en-US" dirty="0" smtClean="0"/>
              <a:t>)</a:t>
            </a:r>
            <a:endParaRPr lang="en-US" dirty="0"/>
          </a:p>
        </p:txBody>
      </p:sp>
      <p:sp>
        <p:nvSpPr>
          <p:cNvPr id="32" name="Can 31"/>
          <p:cNvSpPr/>
          <p:nvPr/>
        </p:nvSpPr>
        <p:spPr>
          <a:xfrm rot="4629863">
            <a:off x="2640186" y="4175936"/>
            <a:ext cx="45719" cy="12573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1310011" y="4435254"/>
            <a:ext cx="671081" cy="369332"/>
          </a:xfrm>
          <a:prstGeom prst="rect">
            <a:avLst/>
          </a:prstGeom>
          <a:noFill/>
        </p:spPr>
        <p:txBody>
          <a:bodyPr wrap="none" rtlCol="0">
            <a:spAutoFit/>
          </a:bodyPr>
          <a:lstStyle/>
          <a:p>
            <a:r>
              <a:rPr lang="en-US" dirty="0" smtClean="0"/>
              <a:t>PREA</a:t>
            </a:r>
            <a:endParaRPr lang="en-US" dirty="0"/>
          </a:p>
        </p:txBody>
      </p:sp>
      <p:sp>
        <p:nvSpPr>
          <p:cNvPr id="34" name="TextBox 33"/>
          <p:cNvSpPr txBox="1"/>
          <p:nvPr/>
        </p:nvSpPr>
        <p:spPr>
          <a:xfrm>
            <a:off x="691494" y="4831602"/>
            <a:ext cx="1189749" cy="230832"/>
          </a:xfrm>
          <a:prstGeom prst="rect">
            <a:avLst/>
          </a:prstGeom>
          <a:noFill/>
        </p:spPr>
        <p:txBody>
          <a:bodyPr wrap="none" rtlCol="0">
            <a:spAutoFit/>
          </a:bodyPr>
          <a:lstStyle/>
          <a:p>
            <a:r>
              <a:rPr lang="en-US" sz="900" dirty="0" smtClean="0"/>
              <a:t>BULLET.SHOTTER.24a</a:t>
            </a:r>
            <a:endParaRPr lang="en-US" sz="900" dirty="0"/>
          </a:p>
        </p:txBody>
      </p:sp>
      <p:sp>
        <p:nvSpPr>
          <p:cNvPr id="35" name="Rectangle 34"/>
          <p:cNvSpPr/>
          <p:nvPr/>
        </p:nvSpPr>
        <p:spPr>
          <a:xfrm>
            <a:off x="1888730" y="4492385"/>
            <a:ext cx="883045" cy="2073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087073" y="4458762"/>
            <a:ext cx="243179" cy="202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37" name="Oval 36"/>
          <p:cNvSpPr/>
          <p:nvPr/>
        </p:nvSpPr>
        <p:spPr>
          <a:xfrm>
            <a:off x="2330252" y="4496852"/>
            <a:ext cx="243179" cy="202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720076" y="4858394"/>
            <a:ext cx="3535135" cy="369332"/>
          </a:xfrm>
          <a:prstGeom prst="rect">
            <a:avLst/>
          </a:prstGeom>
        </p:spPr>
        <p:txBody>
          <a:bodyPr wrap="none">
            <a:spAutoFit/>
          </a:bodyPr>
          <a:lstStyle/>
          <a:p>
            <a:r>
              <a:rPr lang="en-US" strike="sngStrike" dirty="0"/>
              <a:t>prices of </a:t>
            </a:r>
            <a:r>
              <a:rPr lang="en-US" strike="sngStrike" dirty="0" err="1"/>
              <a:t>sweden</a:t>
            </a:r>
            <a:r>
              <a:rPr lang="en-US" strike="sngStrike" dirty="0"/>
              <a:t> husband daughter</a:t>
            </a:r>
          </a:p>
        </p:txBody>
      </p:sp>
      <p:sp>
        <p:nvSpPr>
          <p:cNvPr id="39" name="TextBox 38"/>
          <p:cNvSpPr txBox="1"/>
          <p:nvPr/>
        </p:nvSpPr>
        <p:spPr>
          <a:xfrm>
            <a:off x="428789" y="5029565"/>
            <a:ext cx="2529860" cy="369332"/>
          </a:xfrm>
          <a:prstGeom prst="rect">
            <a:avLst/>
          </a:prstGeom>
          <a:noFill/>
        </p:spPr>
        <p:txBody>
          <a:bodyPr wrap="none" rtlCol="0">
            <a:spAutoFit/>
          </a:bodyPr>
          <a:lstStyle/>
          <a:p>
            <a:r>
              <a:rPr lang="en-US" dirty="0" smtClean="0"/>
              <a:t>POLICE SIRENCE: 3:30PM</a:t>
            </a:r>
            <a:endParaRPr lang="en-US" dirty="0"/>
          </a:p>
        </p:txBody>
      </p:sp>
      <p:pic>
        <p:nvPicPr>
          <p:cNvPr id="40" name="Picture 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33173" y="4900657"/>
            <a:ext cx="339916" cy="420688"/>
          </a:xfrm>
          <a:prstGeom prst="rect">
            <a:avLst/>
          </a:prstGeom>
        </p:spPr>
      </p:pic>
      <p:pic>
        <p:nvPicPr>
          <p:cNvPr id="41" name="Picture 4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060" y="4746786"/>
            <a:ext cx="607965" cy="372829"/>
          </a:xfrm>
          <a:prstGeom prst="rect">
            <a:avLst/>
          </a:prstGeom>
        </p:spPr>
      </p:pic>
      <p:sp>
        <p:nvSpPr>
          <p:cNvPr id="42" name="Rectangle 41"/>
          <p:cNvSpPr/>
          <p:nvPr/>
        </p:nvSpPr>
        <p:spPr>
          <a:xfrm>
            <a:off x="-13973" y="4348087"/>
            <a:ext cx="819380" cy="39215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0" y="3945577"/>
            <a:ext cx="696051" cy="369332"/>
          </a:xfrm>
          <a:prstGeom prst="rect">
            <a:avLst/>
          </a:prstGeom>
          <a:solidFill>
            <a:schemeClr val="tx1"/>
          </a:solidFill>
        </p:spPr>
        <p:txBody>
          <a:bodyPr wrap="square" rtlCol="0">
            <a:spAutoFit/>
          </a:bodyPr>
          <a:lstStyle/>
          <a:p>
            <a:r>
              <a:rPr lang="en-US" dirty="0" smtClean="0">
                <a:solidFill>
                  <a:schemeClr val="bg1"/>
                </a:solidFill>
              </a:rPr>
              <a:t>ITIL</a:t>
            </a:r>
            <a:endParaRPr lang="en-US" dirty="0">
              <a:solidFill>
                <a:schemeClr val="bg1"/>
              </a:solidFill>
            </a:endParaRPr>
          </a:p>
        </p:txBody>
      </p:sp>
    </p:spTree>
    <p:extLst>
      <p:ext uri="{BB962C8B-B14F-4D97-AF65-F5344CB8AC3E}">
        <p14:creationId xmlns:p14="http://schemas.microsoft.com/office/powerpoint/2010/main" val="3865517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31884" y="2255950"/>
            <a:ext cx="1890879" cy="91240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8" name="Rectangle 7"/>
          <p:cNvSpPr/>
          <p:nvPr/>
        </p:nvSpPr>
        <p:spPr>
          <a:xfrm>
            <a:off x="2365835" y="2483947"/>
            <a:ext cx="962287" cy="577081"/>
          </a:xfrm>
          <a:prstGeom prst="rect">
            <a:avLst/>
          </a:prstGeom>
        </p:spPr>
        <p:txBody>
          <a:bodyPr wrap="square">
            <a:spAutoFit/>
          </a:bodyPr>
          <a:lstStyle/>
          <a:p>
            <a:r>
              <a:rPr lang="en-US" sz="1050" strike="sngStrike" dirty="0"/>
              <a:t>1&amp;1 quality </a:t>
            </a:r>
            <a:r>
              <a:rPr lang="en-US" sz="1050" strike="sngStrike" dirty="0" err="1"/>
              <a:t>assaurnce</a:t>
            </a:r>
            <a:r>
              <a:rPr lang="en-US" sz="1050" strike="sngStrike" dirty="0"/>
              <a:t> </a:t>
            </a:r>
            <a:r>
              <a:rPr lang="en-US" sz="1050" strike="sngStrike" dirty="0" err="1"/>
              <a:t>andreas</a:t>
            </a:r>
            <a:endParaRPr lang="en-US" sz="1050" strike="sngStrike" dirty="0"/>
          </a:p>
        </p:txBody>
      </p:sp>
      <p:sp>
        <p:nvSpPr>
          <p:cNvPr id="9" name="TextBox 8"/>
          <p:cNvSpPr txBox="1"/>
          <p:nvPr/>
        </p:nvSpPr>
        <p:spPr>
          <a:xfrm>
            <a:off x="3494376" y="2430086"/>
            <a:ext cx="461986" cy="261610"/>
          </a:xfrm>
          <a:prstGeom prst="rect">
            <a:avLst/>
          </a:prstGeom>
          <a:noFill/>
        </p:spPr>
        <p:txBody>
          <a:bodyPr wrap="none" rtlCol="0">
            <a:spAutoFit/>
          </a:bodyPr>
          <a:lstStyle/>
          <a:p>
            <a:r>
              <a:rPr lang="en-US" sz="1100" strike="sngStrike" dirty="0" err="1" smtClean="0"/>
              <a:t>fivoli</a:t>
            </a:r>
            <a:endParaRPr lang="en-US" sz="1100" strike="sngStrike" dirty="0"/>
          </a:p>
        </p:txBody>
      </p:sp>
      <p:sp>
        <p:nvSpPr>
          <p:cNvPr id="10" name="TextBox 9"/>
          <p:cNvSpPr txBox="1"/>
          <p:nvPr/>
        </p:nvSpPr>
        <p:spPr>
          <a:xfrm>
            <a:off x="2365835" y="2245420"/>
            <a:ext cx="652743" cy="369332"/>
          </a:xfrm>
          <a:prstGeom prst="rect">
            <a:avLst/>
          </a:prstGeom>
          <a:noFill/>
        </p:spPr>
        <p:txBody>
          <a:bodyPr wrap="none" rtlCol="0">
            <a:spAutoFit/>
          </a:bodyPr>
          <a:lstStyle/>
          <a:p>
            <a:r>
              <a:rPr lang="en-US" dirty="0" smtClean="0"/>
              <a:t>2016</a:t>
            </a:r>
            <a:endParaRPr lang="en-US" dirty="0"/>
          </a:p>
        </p:txBody>
      </p:sp>
      <p:sp>
        <p:nvSpPr>
          <p:cNvPr id="11" name="TextBox 10"/>
          <p:cNvSpPr txBox="1"/>
          <p:nvPr/>
        </p:nvSpPr>
        <p:spPr>
          <a:xfrm>
            <a:off x="3398997" y="2245026"/>
            <a:ext cx="652743" cy="369332"/>
          </a:xfrm>
          <a:prstGeom prst="rect">
            <a:avLst/>
          </a:prstGeom>
          <a:noFill/>
        </p:spPr>
        <p:txBody>
          <a:bodyPr wrap="none" rtlCol="0">
            <a:spAutoFit/>
          </a:bodyPr>
          <a:lstStyle/>
          <a:p>
            <a:r>
              <a:rPr lang="en-US" dirty="0" smtClean="0"/>
              <a:t>2017</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20705" y="3300009"/>
            <a:ext cx="297873" cy="484044"/>
          </a:xfrm>
          <a:prstGeom prst="rect">
            <a:avLst/>
          </a:prstGeom>
        </p:spPr>
      </p:pic>
      <p:cxnSp>
        <p:nvCxnSpPr>
          <p:cNvPr id="14" name="Straight Connector 13"/>
          <p:cNvCxnSpPr/>
          <p:nvPr/>
        </p:nvCxnSpPr>
        <p:spPr>
          <a:xfrm flipV="1">
            <a:off x="2365835" y="3300009"/>
            <a:ext cx="1033162" cy="484044"/>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2579976" y="3299555"/>
            <a:ext cx="623455" cy="48449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613137" y="3299555"/>
            <a:ext cx="1473213" cy="24314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17" name="Rectangle 16"/>
          <p:cNvSpPr/>
          <p:nvPr/>
        </p:nvSpPr>
        <p:spPr>
          <a:xfrm>
            <a:off x="3613137" y="3583357"/>
            <a:ext cx="1473213"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18" name="TextBox 17"/>
          <p:cNvSpPr txBox="1"/>
          <p:nvPr/>
        </p:nvSpPr>
        <p:spPr>
          <a:xfrm>
            <a:off x="131883" y="1843088"/>
            <a:ext cx="1961243" cy="369332"/>
          </a:xfrm>
          <a:prstGeom prst="rect">
            <a:avLst/>
          </a:prstGeom>
          <a:solidFill>
            <a:schemeClr val="tx1"/>
          </a:solidFill>
        </p:spPr>
        <p:txBody>
          <a:bodyPr wrap="square" rtlCol="0">
            <a:spAutoFit/>
          </a:bodyPr>
          <a:lstStyle/>
          <a:p>
            <a:r>
              <a:rPr lang="en-US" dirty="0" smtClean="0">
                <a:solidFill>
                  <a:schemeClr val="bg1"/>
                </a:solidFill>
              </a:rPr>
              <a:t>ITIL</a:t>
            </a:r>
            <a:endParaRPr lang="en-US" dirty="0">
              <a:solidFill>
                <a:schemeClr val="bg1"/>
              </a:solidFill>
            </a:endParaRPr>
          </a:p>
        </p:txBody>
      </p:sp>
      <p:sp>
        <p:nvSpPr>
          <p:cNvPr id="19" name="TextBox 18"/>
          <p:cNvSpPr txBox="1"/>
          <p:nvPr/>
        </p:nvSpPr>
        <p:spPr>
          <a:xfrm>
            <a:off x="131884" y="2245026"/>
            <a:ext cx="1908343" cy="1477328"/>
          </a:xfrm>
          <a:prstGeom prst="rect">
            <a:avLst/>
          </a:prstGeom>
          <a:noFill/>
        </p:spPr>
        <p:txBody>
          <a:bodyPr wrap="none" rtlCol="0">
            <a:spAutoFit/>
          </a:bodyPr>
          <a:lstStyle/>
          <a:p>
            <a:r>
              <a:rPr lang="en-US" dirty="0" smtClean="0"/>
              <a:t>2010</a:t>
            </a:r>
          </a:p>
          <a:p>
            <a:r>
              <a:rPr lang="en-US" dirty="0" err="1" smtClean="0"/>
              <a:t>Brityney</a:t>
            </a:r>
            <a:r>
              <a:rPr lang="en-US" dirty="0" smtClean="0"/>
              <a:t> Tong</a:t>
            </a:r>
          </a:p>
          <a:p>
            <a:r>
              <a:rPr lang="en-US" dirty="0" smtClean="0"/>
              <a:t>Internet Payments</a:t>
            </a:r>
          </a:p>
          <a:p>
            <a:endParaRPr lang="en-US" dirty="0"/>
          </a:p>
          <a:p>
            <a:r>
              <a:rPr lang="en-US" strike="sngStrike" dirty="0" smtClean="0"/>
              <a:t>Network Diagram</a:t>
            </a:r>
            <a:endParaRPr lang="en-US" strike="sngStrike" dirty="0"/>
          </a:p>
        </p:txBody>
      </p:sp>
      <p:sp>
        <p:nvSpPr>
          <p:cNvPr id="21" name="TextBox 20"/>
          <p:cNvSpPr txBox="1"/>
          <p:nvPr/>
        </p:nvSpPr>
        <p:spPr>
          <a:xfrm>
            <a:off x="9315450" y="1713473"/>
            <a:ext cx="1603709" cy="1477328"/>
          </a:xfrm>
          <a:prstGeom prst="rect">
            <a:avLst/>
          </a:prstGeom>
          <a:noFill/>
        </p:spPr>
        <p:txBody>
          <a:bodyPr wrap="none" rtlCol="0">
            <a:spAutoFit/>
          </a:bodyPr>
          <a:lstStyle/>
          <a:p>
            <a:r>
              <a:rPr lang="en-US" dirty="0" smtClean="0"/>
              <a:t>JUDGE</a:t>
            </a:r>
          </a:p>
          <a:p>
            <a:endParaRPr lang="en-US" dirty="0" smtClean="0"/>
          </a:p>
          <a:p>
            <a:r>
              <a:rPr lang="en-US" dirty="0" smtClean="0"/>
              <a:t>Phil/</a:t>
            </a:r>
            <a:r>
              <a:rPr lang="en-US" dirty="0" err="1" smtClean="0"/>
              <a:t>kim</a:t>
            </a:r>
            <a:r>
              <a:rPr lang="en-US" dirty="0" smtClean="0"/>
              <a:t> </a:t>
            </a:r>
            <a:r>
              <a:rPr lang="en-US" dirty="0" err="1" smtClean="0"/>
              <a:t>netflix</a:t>
            </a:r>
            <a:endParaRPr lang="en-US" dirty="0" smtClean="0"/>
          </a:p>
          <a:p>
            <a:r>
              <a:rPr lang="en-US" dirty="0" smtClean="0"/>
              <a:t>Fox network</a:t>
            </a:r>
          </a:p>
          <a:p>
            <a:r>
              <a:rPr lang="en-US" dirty="0" smtClean="0"/>
              <a:t>Apple </a:t>
            </a:r>
            <a:r>
              <a:rPr lang="en-US" dirty="0" err="1" smtClean="0"/>
              <a:t>tv</a:t>
            </a:r>
            <a:endParaRPr lang="en-US" dirty="0"/>
          </a:p>
        </p:txBody>
      </p:sp>
      <p:sp>
        <p:nvSpPr>
          <p:cNvPr id="22" name="Rectangle 21"/>
          <p:cNvSpPr/>
          <p:nvPr/>
        </p:nvSpPr>
        <p:spPr>
          <a:xfrm>
            <a:off x="7504448" y="4199667"/>
            <a:ext cx="1196640" cy="338554"/>
          </a:xfrm>
          <a:prstGeom prst="rect">
            <a:avLst/>
          </a:prstGeom>
        </p:spPr>
        <p:txBody>
          <a:bodyPr wrap="square">
            <a:spAutoFit/>
          </a:bodyPr>
          <a:lstStyle/>
          <a:p>
            <a:r>
              <a:rPr lang="en-US" sz="800" strike="sngStrike" dirty="0" err="1"/>
              <a:t>lilo</a:t>
            </a:r>
            <a:r>
              <a:rPr lang="en-US" sz="800" strike="sngStrike" dirty="0"/>
              <a:t> wanders </a:t>
            </a:r>
            <a:r>
              <a:rPr lang="en-US" sz="800" strike="sngStrike" dirty="0" err="1"/>
              <a:t>nackt</a:t>
            </a:r>
            <a:r>
              <a:rPr lang="en-US" sz="800" strike="sngStrike" dirty="0"/>
              <a:t> </a:t>
            </a:r>
            <a:r>
              <a:rPr lang="en-US" sz="800" strike="sngStrike" dirty="0" err="1"/>
              <a:t>essen</a:t>
            </a:r>
            <a:r>
              <a:rPr lang="en-US" sz="800" strike="sngStrike" dirty="0"/>
              <a:t> </a:t>
            </a:r>
            <a:r>
              <a:rPr lang="en-US" sz="800" strike="sngStrike" dirty="0" err="1"/>
              <a:t>tisch</a:t>
            </a:r>
            <a:r>
              <a:rPr lang="en-US" sz="800" strike="sngStrike" dirty="0"/>
              <a:t> </a:t>
            </a:r>
            <a:r>
              <a:rPr lang="en-US" sz="800" strike="sngStrike" dirty="0" err="1"/>
              <a:t>koerper</a:t>
            </a:r>
            <a:endParaRPr lang="en-US" sz="800" strike="sngStrike" dirty="0"/>
          </a:p>
        </p:txBody>
      </p:sp>
      <p:sp>
        <p:nvSpPr>
          <p:cNvPr id="23" name="Rectangle 22"/>
          <p:cNvSpPr/>
          <p:nvPr/>
        </p:nvSpPr>
        <p:spPr>
          <a:xfrm>
            <a:off x="7454653" y="4168286"/>
            <a:ext cx="1246435" cy="48449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3713" y="4239643"/>
            <a:ext cx="300038" cy="413141"/>
          </a:xfrm>
          <a:prstGeom prst="rect">
            <a:avLst/>
          </a:prstGeom>
        </p:spPr>
      </p:pic>
      <p:cxnSp>
        <p:nvCxnSpPr>
          <p:cNvPr id="26" name="Straight Connector 25"/>
          <p:cNvCxnSpPr/>
          <p:nvPr/>
        </p:nvCxnSpPr>
        <p:spPr>
          <a:xfrm flipV="1">
            <a:off x="6686550" y="4168286"/>
            <a:ext cx="768103" cy="3699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9658350" y="2198177"/>
            <a:ext cx="1009650" cy="1033274"/>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315450" y="1954152"/>
            <a:ext cx="1912190" cy="369332"/>
          </a:xfrm>
          <a:prstGeom prst="rect">
            <a:avLst/>
          </a:prstGeom>
          <a:noFill/>
        </p:spPr>
        <p:txBody>
          <a:bodyPr wrap="none" rtlCol="0">
            <a:spAutoFit/>
          </a:bodyPr>
          <a:lstStyle/>
          <a:p>
            <a:r>
              <a:rPr lang="en-US" strike="sngStrike" dirty="0" smtClean="0"/>
              <a:t>Cox </a:t>
            </a:r>
            <a:r>
              <a:rPr lang="en-US" strike="sngStrike" dirty="0" err="1" smtClean="0"/>
              <a:t>Commications</a:t>
            </a:r>
            <a:endParaRPr lang="en-US" strike="sngStrike" dirty="0"/>
          </a:p>
        </p:txBody>
      </p:sp>
      <p:sp>
        <p:nvSpPr>
          <p:cNvPr id="30" name="Rectangle 29"/>
          <p:cNvSpPr/>
          <p:nvPr/>
        </p:nvSpPr>
        <p:spPr>
          <a:xfrm>
            <a:off x="6776040" y="4150967"/>
            <a:ext cx="367711" cy="48449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6776040" y="3583357"/>
            <a:ext cx="1466363" cy="369332"/>
          </a:xfrm>
          <a:prstGeom prst="rect">
            <a:avLst/>
          </a:prstGeom>
          <a:noFill/>
        </p:spPr>
        <p:txBody>
          <a:bodyPr wrap="none" rtlCol="0">
            <a:spAutoFit/>
          </a:bodyPr>
          <a:lstStyle/>
          <a:p>
            <a:r>
              <a:rPr lang="en-US" dirty="0" smtClean="0"/>
              <a:t>VIRGIN MARY</a:t>
            </a:r>
            <a:endParaRPr lang="en-US" dirty="0"/>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65183" y="4150967"/>
            <a:ext cx="675207" cy="449320"/>
          </a:xfrm>
          <a:prstGeom prst="rect">
            <a:avLst/>
          </a:prstGeom>
        </p:spPr>
      </p:pic>
      <p:cxnSp>
        <p:nvCxnSpPr>
          <p:cNvPr id="34" name="Straight Connector 33"/>
          <p:cNvCxnSpPr/>
          <p:nvPr/>
        </p:nvCxnSpPr>
        <p:spPr>
          <a:xfrm flipV="1">
            <a:off x="8701088" y="3984749"/>
            <a:ext cx="1014412" cy="873001"/>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8865183" y="4115789"/>
            <a:ext cx="850317" cy="48449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flipV="1">
            <a:off x="7143751" y="3542697"/>
            <a:ext cx="728662" cy="442052"/>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9972675" y="3984749"/>
            <a:ext cx="2219325" cy="615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MAINSTREET</a:t>
            </a:r>
            <a:endParaRPr lang="en-US" dirty="0"/>
          </a:p>
        </p:txBody>
      </p:sp>
      <p:sp>
        <p:nvSpPr>
          <p:cNvPr id="39" name="TextBox 38"/>
          <p:cNvSpPr txBox="1"/>
          <p:nvPr/>
        </p:nvSpPr>
        <p:spPr>
          <a:xfrm>
            <a:off x="5761058" y="4184278"/>
            <a:ext cx="859531" cy="369332"/>
          </a:xfrm>
          <a:prstGeom prst="rect">
            <a:avLst/>
          </a:prstGeom>
          <a:noFill/>
        </p:spPr>
        <p:txBody>
          <a:bodyPr wrap="none" rtlCol="0">
            <a:spAutoFit/>
          </a:bodyPr>
          <a:lstStyle/>
          <a:p>
            <a:r>
              <a:rPr lang="en-US" dirty="0" smtClean="0"/>
              <a:t>1996/7</a:t>
            </a:r>
            <a:endParaRPr lang="en-US" dirty="0"/>
          </a:p>
        </p:txBody>
      </p:sp>
      <p:cxnSp>
        <p:nvCxnSpPr>
          <p:cNvPr id="41" name="Straight Connector 40"/>
          <p:cNvCxnSpPr/>
          <p:nvPr/>
        </p:nvCxnSpPr>
        <p:spPr>
          <a:xfrm>
            <a:off x="5761058" y="4857750"/>
            <a:ext cx="643094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01193" y="3141305"/>
            <a:ext cx="3145413" cy="369332"/>
          </a:xfrm>
          <a:prstGeom prst="rect">
            <a:avLst/>
          </a:prstGeom>
          <a:noFill/>
        </p:spPr>
        <p:txBody>
          <a:bodyPr wrap="none" rtlCol="0">
            <a:spAutoFit/>
          </a:bodyPr>
          <a:lstStyle/>
          <a:p>
            <a:r>
              <a:rPr lang="en-US" dirty="0" smtClean="0"/>
              <a:t>HOMICIDE:GHOST:KING.QUEEN</a:t>
            </a:r>
            <a:endParaRPr lang="en-US" dirty="0"/>
          </a:p>
        </p:txBody>
      </p:sp>
      <p:sp>
        <p:nvSpPr>
          <p:cNvPr id="43" name="Rectangle 42"/>
          <p:cNvSpPr/>
          <p:nvPr/>
        </p:nvSpPr>
        <p:spPr>
          <a:xfrm>
            <a:off x="9368349" y="2009592"/>
            <a:ext cx="1810337" cy="105899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101263" y="1675149"/>
            <a:ext cx="2090737" cy="35039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Judges</a:t>
            </a:r>
            <a:endParaRPr lang="en-US" dirty="0"/>
          </a:p>
        </p:txBody>
      </p:sp>
      <p:sp>
        <p:nvSpPr>
          <p:cNvPr id="45" name="TextBox 44"/>
          <p:cNvSpPr txBox="1"/>
          <p:nvPr/>
        </p:nvSpPr>
        <p:spPr>
          <a:xfrm>
            <a:off x="5086350" y="2025545"/>
            <a:ext cx="1462516" cy="369332"/>
          </a:xfrm>
          <a:prstGeom prst="rect">
            <a:avLst/>
          </a:prstGeom>
          <a:noFill/>
        </p:spPr>
        <p:txBody>
          <a:bodyPr wrap="none" rtlCol="0">
            <a:spAutoFit/>
          </a:bodyPr>
          <a:lstStyle/>
          <a:p>
            <a:r>
              <a:rPr lang="en-US" dirty="0" err="1" smtClean="0"/>
              <a:t>KOCHMAN.</a:t>
            </a:r>
            <a:r>
              <a:rPr lang="en-US" sz="800" strike="sngStrike" dirty="0" err="1" smtClean="0"/>
              <a:t>marx</a:t>
            </a:r>
            <a:endParaRPr lang="en-US" sz="800" strike="sngStrike" dirty="0"/>
          </a:p>
        </p:txBody>
      </p:sp>
      <p:cxnSp>
        <p:nvCxnSpPr>
          <p:cNvPr id="47" name="Straight Arrow Connector 46"/>
          <p:cNvCxnSpPr/>
          <p:nvPr/>
        </p:nvCxnSpPr>
        <p:spPr>
          <a:xfrm flipH="1">
            <a:off x="4897384" y="2507152"/>
            <a:ext cx="513126" cy="634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158056" y="2274392"/>
            <a:ext cx="1130438" cy="215444"/>
          </a:xfrm>
          <a:prstGeom prst="rect">
            <a:avLst/>
          </a:prstGeom>
          <a:noFill/>
        </p:spPr>
        <p:txBody>
          <a:bodyPr wrap="none" rtlCol="0">
            <a:spAutoFit/>
          </a:bodyPr>
          <a:lstStyle/>
          <a:p>
            <a:r>
              <a:rPr lang="en-US" sz="800" strike="sngStrike" dirty="0" smtClean="0"/>
              <a:t>To develop framework</a:t>
            </a:r>
            <a:endParaRPr lang="en-US" sz="800" strike="sngStrike" dirty="0"/>
          </a:p>
        </p:txBody>
      </p:sp>
      <p:sp>
        <p:nvSpPr>
          <p:cNvPr id="49" name="TextBox 48"/>
          <p:cNvSpPr txBox="1"/>
          <p:nvPr/>
        </p:nvSpPr>
        <p:spPr>
          <a:xfrm>
            <a:off x="1112504" y="4652784"/>
            <a:ext cx="705642" cy="369332"/>
          </a:xfrm>
          <a:prstGeom prst="rect">
            <a:avLst/>
          </a:prstGeom>
          <a:noFill/>
        </p:spPr>
        <p:txBody>
          <a:bodyPr wrap="none" rtlCol="0">
            <a:spAutoFit/>
          </a:bodyPr>
          <a:lstStyle/>
          <a:p>
            <a:r>
              <a:rPr lang="en-US" dirty="0" smtClean="0"/>
              <a:t>2008 </a:t>
            </a:r>
            <a:endParaRPr lang="en-US" dirty="0"/>
          </a:p>
        </p:txBody>
      </p:sp>
      <p:sp>
        <p:nvSpPr>
          <p:cNvPr id="50" name="TextBox 49"/>
          <p:cNvSpPr txBox="1"/>
          <p:nvPr/>
        </p:nvSpPr>
        <p:spPr>
          <a:xfrm>
            <a:off x="2365835" y="4600287"/>
            <a:ext cx="980910" cy="369332"/>
          </a:xfrm>
          <a:prstGeom prst="rect">
            <a:avLst/>
          </a:prstGeom>
          <a:noFill/>
        </p:spPr>
        <p:txBody>
          <a:bodyPr wrap="none" rtlCol="0">
            <a:spAutoFit/>
          </a:bodyPr>
          <a:lstStyle/>
          <a:p>
            <a:r>
              <a:rPr lang="en-US" dirty="0" smtClean="0"/>
              <a:t>SFO-FRA</a:t>
            </a:r>
            <a:endParaRPr lang="en-US" dirty="0"/>
          </a:p>
        </p:txBody>
      </p:sp>
      <p:sp>
        <p:nvSpPr>
          <p:cNvPr id="51" name="Rectangle 50"/>
          <p:cNvSpPr/>
          <p:nvPr/>
        </p:nvSpPr>
        <p:spPr>
          <a:xfrm>
            <a:off x="1907636" y="4600287"/>
            <a:ext cx="349789" cy="4218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flipV="1">
            <a:off x="1657350" y="4652784"/>
            <a:ext cx="1741647" cy="369332"/>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183227" y="5314110"/>
            <a:ext cx="652743" cy="369332"/>
          </a:xfrm>
          <a:prstGeom prst="rect">
            <a:avLst/>
          </a:prstGeom>
          <a:noFill/>
        </p:spPr>
        <p:txBody>
          <a:bodyPr wrap="none" rtlCol="0">
            <a:spAutoFit/>
          </a:bodyPr>
          <a:lstStyle/>
          <a:p>
            <a:r>
              <a:rPr lang="en-US" dirty="0" smtClean="0"/>
              <a:t>1989</a:t>
            </a:r>
            <a:endParaRPr lang="en-US" dirty="0"/>
          </a:p>
        </p:txBody>
      </p:sp>
      <p:pic>
        <p:nvPicPr>
          <p:cNvPr id="55" name="Picture 54"/>
          <p:cNvPicPr>
            <a:picLocks noChangeAspect="1"/>
          </p:cNvPicPr>
          <p:nvPr/>
        </p:nvPicPr>
        <p:blipFill>
          <a:blip r:embed="rId5"/>
          <a:stretch>
            <a:fillRect/>
          </a:stretch>
        </p:blipFill>
        <p:spPr>
          <a:xfrm>
            <a:off x="1835970" y="5207024"/>
            <a:ext cx="643889" cy="698398"/>
          </a:xfrm>
          <a:prstGeom prst="rect">
            <a:avLst/>
          </a:prstGeom>
        </p:spPr>
      </p:pic>
      <p:sp>
        <p:nvSpPr>
          <p:cNvPr id="57" name="TextBox 56"/>
          <p:cNvSpPr txBox="1"/>
          <p:nvPr/>
        </p:nvSpPr>
        <p:spPr>
          <a:xfrm>
            <a:off x="3018578" y="5207024"/>
            <a:ext cx="8128764" cy="646331"/>
          </a:xfrm>
          <a:prstGeom prst="rect">
            <a:avLst/>
          </a:prstGeom>
          <a:noFill/>
        </p:spPr>
        <p:txBody>
          <a:bodyPr wrap="none" rtlCol="0">
            <a:spAutoFit/>
          </a:bodyPr>
          <a:lstStyle/>
          <a:p>
            <a:r>
              <a:rPr lang="en-US" dirty="0" smtClean="0"/>
              <a:t>MATHEW Los Angels Blond Guy</a:t>
            </a:r>
          </a:p>
          <a:p>
            <a:r>
              <a:rPr lang="en-US" dirty="0" smtClean="0"/>
              <a:t>0.1 CPVA jenny[] hidden Jason Blond Age 3, Mathew blond Age 1-3, Darker Blond 3-4</a:t>
            </a:r>
            <a:endParaRPr lang="en-US" dirty="0"/>
          </a:p>
        </p:txBody>
      </p:sp>
      <p:sp>
        <p:nvSpPr>
          <p:cNvPr id="58" name="TextBox 57"/>
          <p:cNvSpPr txBox="1"/>
          <p:nvPr/>
        </p:nvSpPr>
        <p:spPr>
          <a:xfrm>
            <a:off x="2987301" y="5817319"/>
            <a:ext cx="2440092" cy="369332"/>
          </a:xfrm>
          <a:prstGeom prst="rect">
            <a:avLst/>
          </a:prstGeom>
          <a:noFill/>
        </p:spPr>
        <p:txBody>
          <a:bodyPr wrap="none" rtlCol="0">
            <a:spAutoFit/>
          </a:bodyPr>
          <a:lstStyle/>
          <a:p>
            <a:r>
              <a:rPr lang="en-US" b="1" dirty="0" smtClean="0"/>
              <a:t>POLICE SIRENS: 3:22PM</a:t>
            </a:r>
            <a:endParaRPr lang="en-US" b="1" dirty="0"/>
          </a:p>
        </p:txBody>
      </p:sp>
      <p:cxnSp>
        <p:nvCxnSpPr>
          <p:cNvPr id="60" name="Straight Connector 59"/>
          <p:cNvCxnSpPr/>
          <p:nvPr/>
        </p:nvCxnSpPr>
        <p:spPr>
          <a:xfrm>
            <a:off x="4207347" y="5683442"/>
            <a:ext cx="671181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4051740" y="5427336"/>
            <a:ext cx="2139083" cy="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967" y="5341845"/>
            <a:ext cx="1070742" cy="369332"/>
          </a:xfrm>
          <a:prstGeom prst="rect">
            <a:avLst/>
          </a:prstGeom>
          <a:solidFill>
            <a:srgbClr val="C00000"/>
          </a:solidFill>
        </p:spPr>
        <p:txBody>
          <a:bodyPr wrap="none" rtlCol="0">
            <a:spAutoFit/>
          </a:bodyPr>
          <a:lstStyle/>
          <a:p>
            <a:r>
              <a:rPr lang="en-US" dirty="0" smtClean="0">
                <a:solidFill>
                  <a:schemeClr val="bg1"/>
                </a:solidFill>
              </a:rPr>
              <a:t>MATHEW</a:t>
            </a:r>
            <a:endParaRPr lang="en-US" dirty="0">
              <a:solidFill>
                <a:schemeClr val="bg1"/>
              </a:solidFill>
            </a:endParaRPr>
          </a:p>
        </p:txBody>
      </p:sp>
      <p:pic>
        <p:nvPicPr>
          <p:cNvPr id="64" name="Picture 6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26" y="5757656"/>
            <a:ext cx="935876" cy="935876"/>
          </a:xfrm>
          <a:prstGeom prst="rect">
            <a:avLst/>
          </a:prstGeom>
        </p:spPr>
      </p:pic>
      <p:sp>
        <p:nvSpPr>
          <p:cNvPr id="65" name="TextBox 64"/>
          <p:cNvSpPr txBox="1"/>
          <p:nvPr/>
        </p:nvSpPr>
        <p:spPr>
          <a:xfrm>
            <a:off x="-69290" y="4948603"/>
            <a:ext cx="1346010" cy="369332"/>
          </a:xfrm>
          <a:prstGeom prst="rect">
            <a:avLst/>
          </a:prstGeom>
          <a:noFill/>
        </p:spPr>
        <p:txBody>
          <a:bodyPr wrap="none" rtlCol="0">
            <a:spAutoFit/>
          </a:bodyPr>
          <a:lstStyle/>
          <a:p>
            <a:r>
              <a:rPr lang="en-US" dirty="0" smtClean="0"/>
              <a:t>Tyson Saylor</a:t>
            </a:r>
            <a:endParaRPr lang="en-US" dirty="0"/>
          </a:p>
        </p:txBody>
      </p:sp>
      <p:sp>
        <p:nvSpPr>
          <p:cNvPr id="66" name="Rectangle 65"/>
          <p:cNvSpPr/>
          <p:nvPr/>
        </p:nvSpPr>
        <p:spPr>
          <a:xfrm>
            <a:off x="1639543" y="5900049"/>
            <a:ext cx="615874" cy="215444"/>
          </a:xfrm>
          <a:prstGeom prst="rect">
            <a:avLst/>
          </a:prstGeom>
        </p:spPr>
        <p:txBody>
          <a:bodyPr wrap="none">
            <a:spAutoFit/>
          </a:bodyPr>
          <a:lstStyle/>
          <a:p>
            <a:r>
              <a:rPr lang="en-US" sz="800" dirty="0"/>
              <a:t>Blond Guy</a:t>
            </a:r>
          </a:p>
        </p:txBody>
      </p:sp>
      <p:pic>
        <p:nvPicPr>
          <p:cNvPr id="68" name="Picture 67"/>
          <p:cNvPicPr>
            <a:picLocks noChangeAspect="1"/>
          </p:cNvPicPr>
          <p:nvPr/>
        </p:nvPicPr>
        <p:blipFill>
          <a:blip r:embed="rId7"/>
          <a:stretch>
            <a:fillRect/>
          </a:stretch>
        </p:blipFill>
        <p:spPr>
          <a:xfrm>
            <a:off x="3656605" y="4353902"/>
            <a:ext cx="1500717" cy="742966"/>
          </a:xfrm>
          <a:prstGeom prst="rect">
            <a:avLst/>
          </a:prstGeom>
        </p:spPr>
      </p:pic>
      <p:sp>
        <p:nvSpPr>
          <p:cNvPr id="69" name="TextBox 68"/>
          <p:cNvSpPr txBox="1"/>
          <p:nvPr/>
        </p:nvSpPr>
        <p:spPr>
          <a:xfrm>
            <a:off x="3209773" y="3920491"/>
            <a:ext cx="1692515" cy="492443"/>
          </a:xfrm>
          <a:prstGeom prst="rect">
            <a:avLst/>
          </a:prstGeom>
          <a:noFill/>
        </p:spPr>
        <p:txBody>
          <a:bodyPr wrap="none" rtlCol="0">
            <a:spAutoFit/>
          </a:bodyPr>
          <a:lstStyle/>
          <a:p>
            <a:r>
              <a:rPr lang="en-US" dirty="0" smtClean="0"/>
              <a:t>CPVA.187.PREA.</a:t>
            </a:r>
          </a:p>
          <a:p>
            <a:r>
              <a:rPr lang="en-US" sz="800" strike="sngStrike" dirty="0" smtClean="0"/>
              <a:t>Pulp Fiction</a:t>
            </a:r>
            <a:endParaRPr lang="en-US" sz="800" strike="sngStrike" dirty="0"/>
          </a:p>
        </p:txBody>
      </p:sp>
      <p:sp>
        <p:nvSpPr>
          <p:cNvPr id="70" name="Rectangle 69"/>
          <p:cNvSpPr/>
          <p:nvPr/>
        </p:nvSpPr>
        <p:spPr>
          <a:xfrm>
            <a:off x="3292922" y="3283948"/>
            <a:ext cx="1977078" cy="1828117"/>
          </a:xfrm>
          <a:prstGeom prst="rect">
            <a:avLst/>
          </a:prstGeom>
          <a:solidFill>
            <a:srgbClr val="FFFFFF">
              <a:alpha val="89804"/>
            </a:srgb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6572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2" name="Rectangle 1"/>
          <p:cNvSpPr/>
          <p:nvPr/>
        </p:nvSpPr>
        <p:spPr>
          <a:xfrm>
            <a:off x="360218" y="1526784"/>
            <a:ext cx="11623964" cy="2585323"/>
          </a:xfrm>
          <a:prstGeom prst="rect">
            <a:avLst/>
          </a:prstGeom>
        </p:spPr>
        <p:txBody>
          <a:bodyPr wrap="square">
            <a:spAutoFit/>
          </a:bodyPr>
          <a:lstStyle/>
          <a:p>
            <a:r>
              <a:rPr lang="en-US" dirty="0"/>
              <a:t>Let me tell the hostage-takers once again – the whole world is watching this crime! Stop the barbarity and let the innocent people go! </a:t>
            </a:r>
            <a:endParaRPr lang="en-US" dirty="0" smtClean="0"/>
          </a:p>
          <a:p>
            <a:endParaRPr lang="en-US" dirty="0"/>
          </a:p>
          <a:p>
            <a:r>
              <a:rPr lang="en-US" dirty="0" smtClean="0"/>
              <a:t>Hamas’s </a:t>
            </a:r>
            <a:r>
              <a:rPr lang="en-US" dirty="0"/>
              <a:t>terror targets Israel and the Israeli population. But it also affects the people in the Gaza Strip, whose interests Hamas claims to represent. </a:t>
            </a:r>
            <a:endParaRPr lang="en-US" dirty="0" smtClean="0"/>
          </a:p>
          <a:p>
            <a:endParaRPr lang="en-US" dirty="0"/>
          </a:p>
          <a:p>
            <a:r>
              <a:rPr lang="en-US" dirty="0" smtClean="0"/>
              <a:t>The </a:t>
            </a:r>
            <a:r>
              <a:rPr lang="en-US" dirty="0"/>
              <a:t>brutal actions of the terrorists have led the population in Gaza into a destructive military confrontation. Israel has the right, as well as a responsibility towards its citizens, to defend itself against this terror. Germany stands firm at Israel’s side through this difficult time. That is our duty. </a:t>
            </a:r>
          </a:p>
        </p:txBody>
      </p:sp>
      <p:cxnSp>
        <p:nvCxnSpPr>
          <p:cNvPr id="6" name="Straight Arrow Connector 5"/>
          <p:cNvCxnSpPr/>
          <p:nvPr/>
        </p:nvCxnSpPr>
        <p:spPr>
          <a:xfrm flipH="1" flipV="1">
            <a:off x="4239492" y="4112108"/>
            <a:ext cx="1870363" cy="1981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52730" y="3872070"/>
            <a:ext cx="1034762" cy="697422"/>
          </a:xfrm>
          <a:prstGeom prst="rect">
            <a:avLst/>
          </a:prstGeom>
        </p:spPr>
      </p:pic>
      <p:sp>
        <p:nvSpPr>
          <p:cNvPr id="9" name="TextBox 8"/>
          <p:cNvSpPr txBox="1"/>
          <p:nvPr/>
        </p:nvSpPr>
        <p:spPr>
          <a:xfrm>
            <a:off x="2493818" y="4310220"/>
            <a:ext cx="6667403" cy="923330"/>
          </a:xfrm>
          <a:prstGeom prst="rect">
            <a:avLst/>
          </a:prstGeom>
          <a:noFill/>
        </p:spPr>
        <p:txBody>
          <a:bodyPr wrap="none" rtlCol="0">
            <a:spAutoFit/>
          </a:bodyPr>
          <a:lstStyle/>
          <a:p>
            <a:r>
              <a:rPr lang="en-US" smtClean="0"/>
              <a:t>Duty nonPolceRT, ISREAL</a:t>
            </a:r>
          </a:p>
          <a:p>
            <a:r>
              <a:rPr lang="en-US" strike="sngStrike" smtClean="0"/>
              <a:t>Cogntive Storage (SAP terracotta RAM cognitive storage</a:t>
            </a:r>
            <a:r>
              <a:rPr lang="en-US" smtClean="0"/>
              <a:t> nonPoliceRT)</a:t>
            </a:r>
          </a:p>
          <a:p>
            <a:r>
              <a:rPr lang="en-US" smtClean="0"/>
              <a:t>		San Francio, Ca INDIA</a:t>
            </a:r>
            <a:endParaRPr lang="en-US" dirty="0"/>
          </a:p>
        </p:txBody>
      </p:sp>
      <p:cxnSp>
        <p:nvCxnSpPr>
          <p:cNvPr id="11" name="Straight Connector 10"/>
          <p:cNvCxnSpPr/>
          <p:nvPr/>
        </p:nvCxnSpPr>
        <p:spPr>
          <a:xfrm>
            <a:off x="3962400" y="4679552"/>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51703" y="4346609"/>
            <a:ext cx="1070678" cy="369332"/>
          </a:xfrm>
          <a:prstGeom prst="rect">
            <a:avLst/>
          </a:prstGeom>
          <a:solidFill>
            <a:srgbClr val="FF0000"/>
          </a:solidFill>
        </p:spPr>
        <p:txBody>
          <a:bodyPr wrap="none">
            <a:spAutoFit/>
          </a:bodyPr>
          <a:lstStyle/>
          <a:p>
            <a:r>
              <a:rPr lang="en-US" dirty="0">
                <a:solidFill>
                  <a:schemeClr val="bg1"/>
                </a:solidFill>
              </a:rPr>
              <a:t>Interview</a:t>
            </a:r>
            <a:endParaRPr lang="en-US" dirty="0">
              <a:solidFill>
                <a:schemeClr val="bg1"/>
              </a:solidFill>
            </a:endParaRPr>
          </a:p>
        </p:txBody>
      </p:sp>
      <p:sp>
        <p:nvSpPr>
          <p:cNvPr id="13" name="Rectangle 12"/>
          <p:cNvSpPr/>
          <p:nvPr/>
        </p:nvSpPr>
        <p:spPr>
          <a:xfrm>
            <a:off x="498763" y="5257064"/>
            <a:ext cx="10903527" cy="1200329"/>
          </a:xfrm>
          <a:prstGeom prst="rect">
            <a:avLst/>
          </a:prstGeom>
        </p:spPr>
        <p:txBody>
          <a:bodyPr wrap="square">
            <a:spAutoFit/>
          </a:bodyPr>
          <a:lstStyle/>
          <a:p>
            <a:r>
              <a:rPr lang="en-US" dirty="0"/>
              <a:t>And yet more is required of our country. We are supporting Israel in its efforts to protect itself from terror. And we are doing all we can to ensure that this conflict does not </a:t>
            </a:r>
            <a:r>
              <a:rPr lang="en-US" b="1" dirty="0"/>
              <a:t>turn into a major regional conflict </a:t>
            </a:r>
            <a:r>
              <a:rPr lang="en-US" dirty="0"/>
              <a:t>against Israel. At the same time we are working for the protection of civilians, for humanitarian assistance and humanitarian corridors for the people in Gaza.</a:t>
            </a:r>
          </a:p>
        </p:txBody>
      </p:sp>
      <p:sp>
        <p:nvSpPr>
          <p:cNvPr id="14" name="Rectangle 13"/>
          <p:cNvSpPr/>
          <p:nvPr/>
        </p:nvSpPr>
        <p:spPr>
          <a:xfrm>
            <a:off x="9445230" y="4875975"/>
            <a:ext cx="2162772" cy="369332"/>
          </a:xfrm>
          <a:prstGeom prst="rect">
            <a:avLst/>
          </a:prstGeom>
        </p:spPr>
        <p:txBody>
          <a:bodyPr wrap="none">
            <a:spAutoFit/>
          </a:bodyPr>
          <a:lstStyle/>
          <a:p>
            <a:r>
              <a:rPr lang="en-US" b="1" i="1" strike="sngStrike" dirty="0" err="1">
                <a:solidFill>
                  <a:srgbClr val="666666"/>
                </a:solidFill>
                <a:latin typeface="georgia" panose="02040502050405020303" pitchFamily="18" charset="0"/>
              </a:rPr>
              <a:t>Schloss</a:t>
            </a:r>
            <a:r>
              <a:rPr lang="en-US" b="1" i="1" strike="sngStrike" dirty="0">
                <a:solidFill>
                  <a:srgbClr val="666666"/>
                </a:solidFill>
                <a:latin typeface="georgia" panose="02040502050405020303" pitchFamily="18" charset="0"/>
              </a:rPr>
              <a:t> Bellevue</a:t>
            </a:r>
            <a:endParaRPr lang="en-US" b="1" strike="sngStrike" dirty="0"/>
          </a:p>
        </p:txBody>
      </p:sp>
      <p:cxnSp>
        <p:nvCxnSpPr>
          <p:cNvPr id="16" name="Straight Arrow Connector 15"/>
          <p:cNvCxnSpPr>
            <a:endCxn id="14" idx="1"/>
          </p:cNvCxnSpPr>
          <p:nvPr/>
        </p:nvCxnSpPr>
        <p:spPr>
          <a:xfrm flipV="1">
            <a:off x="8631382" y="5060641"/>
            <a:ext cx="813848" cy="533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684327" y="4614670"/>
            <a:ext cx="657552" cy="369332"/>
          </a:xfrm>
          <a:prstGeom prst="rect">
            <a:avLst/>
          </a:prstGeom>
          <a:noFill/>
        </p:spPr>
        <p:txBody>
          <a:bodyPr wrap="none" rtlCol="0">
            <a:spAutoFit/>
          </a:bodyPr>
          <a:lstStyle/>
          <a:p>
            <a:r>
              <a:rPr lang="en-US" dirty="0" smtClean="0"/>
              <a:t>KING</a:t>
            </a:r>
            <a:endParaRPr lang="en-US" dirty="0"/>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327" y="3748425"/>
            <a:ext cx="876300" cy="876300"/>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29743" y="3771098"/>
            <a:ext cx="830953" cy="830953"/>
          </a:xfrm>
          <a:prstGeom prst="rect">
            <a:avLst/>
          </a:prstGeom>
        </p:spPr>
      </p:pic>
      <p:sp>
        <p:nvSpPr>
          <p:cNvPr id="20" name="TextBox 19"/>
          <p:cNvSpPr txBox="1"/>
          <p:nvPr/>
        </p:nvSpPr>
        <p:spPr>
          <a:xfrm>
            <a:off x="10986655" y="4679552"/>
            <a:ext cx="453970" cy="215444"/>
          </a:xfrm>
          <a:prstGeom prst="rect">
            <a:avLst/>
          </a:prstGeom>
          <a:noFill/>
        </p:spPr>
        <p:txBody>
          <a:bodyPr wrap="none" rtlCol="0">
            <a:spAutoFit/>
          </a:bodyPr>
          <a:lstStyle/>
          <a:p>
            <a:r>
              <a:rPr lang="en-US" sz="800" strike="sngStrike" dirty="0" err="1" smtClean="0"/>
              <a:t>costco</a:t>
            </a:r>
            <a:endParaRPr lang="en-US" sz="800" strike="sngStrike" dirty="0"/>
          </a:p>
        </p:txBody>
      </p:sp>
      <p:pic>
        <p:nvPicPr>
          <p:cNvPr id="21" name="Picture 20"/>
          <p:cNvPicPr>
            <a:picLocks noChangeAspect="1"/>
          </p:cNvPicPr>
          <p:nvPr/>
        </p:nvPicPr>
        <p:blipFill>
          <a:blip r:embed="rId5"/>
          <a:stretch>
            <a:fillRect/>
          </a:stretch>
        </p:blipFill>
        <p:spPr>
          <a:xfrm>
            <a:off x="11440625" y="4713711"/>
            <a:ext cx="479234" cy="374328"/>
          </a:xfrm>
          <a:prstGeom prst="rect">
            <a:avLst/>
          </a:prstGeom>
        </p:spPr>
      </p:pic>
      <p:cxnSp>
        <p:nvCxnSpPr>
          <p:cNvPr id="23" name="Straight Arrow Connector 22"/>
          <p:cNvCxnSpPr/>
          <p:nvPr/>
        </p:nvCxnSpPr>
        <p:spPr>
          <a:xfrm>
            <a:off x="10909896" y="4946211"/>
            <a:ext cx="650801" cy="377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6"/>
          <a:stretch>
            <a:fillRect/>
          </a:stretch>
        </p:blipFill>
        <p:spPr>
          <a:xfrm>
            <a:off x="11464852" y="5199699"/>
            <a:ext cx="427159" cy="285814"/>
          </a:xfrm>
          <a:prstGeom prst="rect">
            <a:avLst/>
          </a:prstGeom>
        </p:spPr>
      </p:pic>
      <p:sp>
        <p:nvSpPr>
          <p:cNvPr id="26" name="TextBox 25"/>
          <p:cNvSpPr txBox="1"/>
          <p:nvPr/>
        </p:nvSpPr>
        <p:spPr>
          <a:xfrm>
            <a:off x="11119816" y="5544130"/>
            <a:ext cx="1117229" cy="615553"/>
          </a:xfrm>
          <a:prstGeom prst="rect">
            <a:avLst/>
          </a:prstGeom>
          <a:noFill/>
        </p:spPr>
        <p:txBody>
          <a:bodyPr wrap="none" rtlCol="0">
            <a:spAutoFit/>
          </a:bodyPr>
          <a:lstStyle/>
          <a:p>
            <a:r>
              <a:rPr lang="en-US" sz="800" strike="sngStrike" dirty="0" smtClean="0"/>
              <a:t>Aldi</a:t>
            </a:r>
          </a:p>
          <a:p>
            <a:r>
              <a:rPr lang="en-US" strike="sngStrike" dirty="0" err="1" smtClean="0"/>
              <a:t>Tui</a:t>
            </a:r>
            <a:r>
              <a:rPr lang="en-US" dirty="0" smtClean="0"/>
              <a:t> Flights</a:t>
            </a:r>
            <a:endParaRPr lang="en-US" dirty="0"/>
          </a:p>
          <a:p>
            <a:r>
              <a:rPr lang="en-US" sz="800" strike="sngStrike" dirty="0" smtClean="0"/>
              <a:t>!</a:t>
            </a:r>
            <a:r>
              <a:rPr lang="en-US" sz="800" strike="sngStrike" dirty="0" err="1" smtClean="0"/>
              <a:t>damler</a:t>
            </a:r>
            <a:endParaRPr lang="en-US" sz="800" strike="sngStrike" dirty="0" smtClean="0"/>
          </a:p>
        </p:txBody>
      </p:sp>
      <p:sp>
        <p:nvSpPr>
          <p:cNvPr id="27" name="Rectangle 26"/>
          <p:cNvSpPr/>
          <p:nvPr/>
        </p:nvSpPr>
        <p:spPr>
          <a:xfrm>
            <a:off x="10909896" y="6159683"/>
            <a:ext cx="209920" cy="29771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Process 27"/>
          <p:cNvSpPr/>
          <p:nvPr/>
        </p:nvSpPr>
        <p:spPr>
          <a:xfrm>
            <a:off x="10986655" y="6159683"/>
            <a:ext cx="621347" cy="256342"/>
          </a:xfrm>
          <a:prstGeom prst="flowChartProces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10737223" y="6365557"/>
            <a:ext cx="1555322" cy="492443"/>
          </a:xfrm>
          <a:prstGeom prst="rect">
            <a:avLst/>
          </a:prstGeom>
          <a:noFill/>
        </p:spPr>
        <p:txBody>
          <a:bodyPr wrap="square" rtlCol="0">
            <a:spAutoFit/>
          </a:bodyPr>
          <a:lstStyle/>
          <a:p>
            <a:r>
              <a:rPr lang="en-US" strike="sngStrike" dirty="0" smtClean="0"/>
              <a:t>Roth</a:t>
            </a:r>
            <a:r>
              <a:rPr lang="en-US" sz="800" strike="sngStrike" dirty="0" smtClean="0"/>
              <a:t>.(</a:t>
            </a:r>
            <a:r>
              <a:rPr lang="en-US" sz="800" strike="sngStrike" dirty="0" err="1" smtClean="0"/>
              <a:t>harz.</a:t>
            </a:r>
            <a:r>
              <a:rPr lang="en-US" sz="1600" dirty="0" err="1" smtClean="0"/>
              <a:t>DEA</a:t>
            </a:r>
            <a:r>
              <a:rPr lang="en-US" sz="800" strike="sngStrike" dirty="0" smtClean="0"/>
              <a:t>(</a:t>
            </a:r>
            <a:r>
              <a:rPr lang="en-US" sz="800" strike="sngStrike" dirty="0" err="1" smtClean="0"/>
              <a:t>herion</a:t>
            </a:r>
            <a:r>
              <a:rPr lang="en-US" sz="800" strike="sngStrike" dirty="0" smtClean="0"/>
              <a:t>)).</a:t>
            </a:r>
            <a:r>
              <a:rPr lang="en-US" sz="800" strike="sngStrike" dirty="0" err="1" smtClean="0"/>
              <a:t>fligh</a:t>
            </a:r>
            <a:r>
              <a:rPr lang="en-US" sz="800" strike="sngStrike" dirty="0" smtClean="0"/>
              <a:t> </a:t>
            </a:r>
            <a:r>
              <a:rPr lang="en-US" sz="800" strike="sngStrike" dirty="0" err="1" smtClean="0"/>
              <a:t>program.fivoli.marx</a:t>
            </a:r>
            <a:endParaRPr lang="en-US" sz="800" strike="sngStrike" dirty="0"/>
          </a:p>
        </p:txBody>
      </p:sp>
      <p:sp>
        <p:nvSpPr>
          <p:cNvPr id="30" name="TextBox 29"/>
          <p:cNvSpPr txBox="1"/>
          <p:nvPr/>
        </p:nvSpPr>
        <p:spPr>
          <a:xfrm>
            <a:off x="9038306" y="6284484"/>
            <a:ext cx="2350259" cy="369332"/>
          </a:xfrm>
          <a:prstGeom prst="rect">
            <a:avLst/>
          </a:prstGeom>
          <a:noFill/>
        </p:spPr>
        <p:txBody>
          <a:bodyPr wrap="none" rtlCol="0">
            <a:spAutoFit/>
          </a:bodyPr>
          <a:lstStyle/>
          <a:p>
            <a:r>
              <a:rPr lang="en-US" dirty="0" err="1" smtClean="0"/>
              <a:t>FBI:WMD:SHOTGUN.</a:t>
            </a:r>
            <a:r>
              <a:rPr lang="en-US" sz="800" strike="sngStrike" dirty="0" err="1" smtClean="0"/>
              <a:t>fivoli</a:t>
            </a:r>
            <a:endParaRPr lang="en-US" sz="800" strike="sngStrike" dirty="0"/>
          </a:p>
        </p:txBody>
      </p:sp>
      <p:cxnSp>
        <p:nvCxnSpPr>
          <p:cNvPr id="32" name="Straight Connector 31"/>
          <p:cNvCxnSpPr/>
          <p:nvPr/>
        </p:nvCxnSpPr>
        <p:spPr>
          <a:xfrm flipV="1">
            <a:off x="5827519" y="5245307"/>
            <a:ext cx="2068252" cy="914376"/>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0610" y="5032473"/>
            <a:ext cx="983674" cy="2305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UN:!NIT</a:t>
            </a:r>
            <a:endParaRPr lang="en-US" sz="800" dirty="0"/>
          </a:p>
        </p:txBody>
      </p:sp>
    </p:spTree>
    <p:extLst>
      <p:ext uri="{BB962C8B-B14F-4D97-AF65-F5344CB8AC3E}">
        <p14:creationId xmlns:p14="http://schemas.microsoft.com/office/powerpoint/2010/main" val="7074727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2" name="Rectangle 1"/>
          <p:cNvSpPr/>
          <p:nvPr/>
        </p:nvSpPr>
        <p:spPr>
          <a:xfrm>
            <a:off x="638628" y="1687624"/>
            <a:ext cx="10943771" cy="1200329"/>
          </a:xfrm>
          <a:prstGeom prst="rect">
            <a:avLst/>
          </a:prstGeom>
        </p:spPr>
        <p:txBody>
          <a:bodyPr wrap="square">
            <a:spAutoFit/>
          </a:bodyPr>
          <a:lstStyle/>
          <a:p>
            <a:r>
              <a:rPr lang="en-US" dirty="0"/>
              <a:t>That is why I also met with representatives of the American Jewish Committee this morning – the first international Jewish </a:t>
            </a:r>
            <a:r>
              <a:rPr lang="en-US" dirty="0" err="1"/>
              <a:t>organisation</a:t>
            </a:r>
            <a:r>
              <a:rPr lang="en-US" dirty="0"/>
              <a:t> that reached out to our country after the Holocaust. Germany is infinitely happy – and not only happy, but also grateful – that Jewish life has taken new root and is blossoming in our country after the crime against humanity that was the Shoah. </a:t>
            </a:r>
          </a:p>
        </p:txBody>
      </p:sp>
      <p:cxnSp>
        <p:nvCxnSpPr>
          <p:cNvPr id="6" name="Straight Connector 5"/>
          <p:cNvCxnSpPr/>
          <p:nvPr/>
        </p:nvCxnSpPr>
        <p:spPr>
          <a:xfrm flipV="1">
            <a:off x="3410857" y="2365829"/>
            <a:ext cx="827314" cy="653142"/>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49311" y="6479542"/>
            <a:ext cx="1393330" cy="215444"/>
          </a:xfrm>
          <a:prstGeom prst="rect">
            <a:avLst/>
          </a:prstGeom>
        </p:spPr>
        <p:txBody>
          <a:bodyPr wrap="none">
            <a:spAutoFit/>
          </a:bodyPr>
          <a:lstStyle/>
          <a:p>
            <a:r>
              <a:rPr lang="en-US" sz="800" dirty="0"/>
              <a:t>American Jewish Committee </a:t>
            </a:r>
          </a:p>
        </p:txBody>
      </p:sp>
      <p:sp>
        <p:nvSpPr>
          <p:cNvPr id="8" name="Rectangle 7"/>
          <p:cNvSpPr/>
          <p:nvPr/>
        </p:nvSpPr>
        <p:spPr>
          <a:xfrm>
            <a:off x="1678693" y="6479542"/>
            <a:ext cx="1075936" cy="215444"/>
          </a:xfrm>
          <a:prstGeom prst="rect">
            <a:avLst/>
          </a:prstGeom>
        </p:spPr>
        <p:txBody>
          <a:bodyPr wrap="none">
            <a:spAutoFit/>
          </a:bodyPr>
          <a:lstStyle/>
          <a:p>
            <a:r>
              <a:rPr lang="en-US" sz="800" dirty="0"/>
              <a:t>https://www.ajc.org/</a:t>
            </a:r>
          </a:p>
        </p:txBody>
      </p:sp>
      <p:pic>
        <p:nvPicPr>
          <p:cNvPr id="9" name="Picture 8"/>
          <p:cNvPicPr>
            <a:picLocks noChangeAspect="1"/>
          </p:cNvPicPr>
          <p:nvPr/>
        </p:nvPicPr>
        <p:blipFill>
          <a:blip r:embed="rId2"/>
          <a:stretch>
            <a:fillRect/>
          </a:stretch>
        </p:blipFill>
        <p:spPr>
          <a:xfrm>
            <a:off x="1610581" y="3562590"/>
            <a:ext cx="1212160" cy="1172694"/>
          </a:xfrm>
          <a:prstGeom prst="rect">
            <a:avLst/>
          </a:prstGeom>
        </p:spPr>
      </p:pic>
      <p:cxnSp>
        <p:nvCxnSpPr>
          <p:cNvPr id="11" name="Straight Connector 10"/>
          <p:cNvCxnSpPr/>
          <p:nvPr/>
        </p:nvCxnSpPr>
        <p:spPr>
          <a:xfrm flipV="1">
            <a:off x="1450461" y="3369885"/>
            <a:ext cx="2220686" cy="1365399"/>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81" y="3605859"/>
            <a:ext cx="1323888" cy="704217"/>
          </a:xfrm>
          <a:prstGeom prst="rect">
            <a:avLst/>
          </a:prstGeom>
        </p:spPr>
      </p:pic>
      <p:sp>
        <p:nvSpPr>
          <p:cNvPr id="13" name="Rectangle 12"/>
          <p:cNvSpPr/>
          <p:nvPr/>
        </p:nvSpPr>
        <p:spPr>
          <a:xfrm>
            <a:off x="1600520" y="3562590"/>
            <a:ext cx="1222221" cy="117269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16632" y="3605859"/>
            <a:ext cx="678356" cy="854729"/>
          </a:xfrm>
          <a:prstGeom prst="rect">
            <a:avLst/>
          </a:prstGeom>
        </p:spPr>
      </p:pic>
      <p:sp>
        <p:nvSpPr>
          <p:cNvPr id="15" name="Rectangle 14"/>
          <p:cNvSpPr/>
          <p:nvPr/>
        </p:nvSpPr>
        <p:spPr>
          <a:xfrm>
            <a:off x="3078329" y="3561923"/>
            <a:ext cx="742878" cy="117269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6042" y="4148270"/>
            <a:ext cx="509133" cy="509133"/>
          </a:xfrm>
          <a:prstGeom prst="rect">
            <a:avLst/>
          </a:prstGeom>
        </p:spPr>
      </p:pic>
      <p:cxnSp>
        <p:nvCxnSpPr>
          <p:cNvPr id="18" name="Straight Connector 17"/>
          <p:cNvCxnSpPr/>
          <p:nvPr/>
        </p:nvCxnSpPr>
        <p:spPr>
          <a:xfrm flipV="1">
            <a:off x="3933371" y="4033223"/>
            <a:ext cx="957943" cy="872606"/>
          </a:xfrm>
          <a:prstGeom prst="line">
            <a:avLst/>
          </a:prstGeom>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080000" y="3561923"/>
            <a:ext cx="580571" cy="471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20" name="Oval 19"/>
          <p:cNvSpPr/>
          <p:nvPr/>
        </p:nvSpPr>
        <p:spPr>
          <a:xfrm>
            <a:off x="5080000" y="4033223"/>
            <a:ext cx="580571" cy="4713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370285" y="3561923"/>
            <a:ext cx="290286" cy="23565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820229" y="3561923"/>
            <a:ext cx="1034257" cy="923330"/>
          </a:xfrm>
          <a:prstGeom prst="rect">
            <a:avLst/>
          </a:prstGeom>
          <a:noFill/>
        </p:spPr>
        <p:txBody>
          <a:bodyPr wrap="none" rtlCol="0">
            <a:spAutoFit/>
          </a:bodyPr>
          <a:lstStyle/>
          <a:p>
            <a:r>
              <a:rPr lang="en-US" dirty="0" smtClean="0"/>
              <a:t>X=2cm</a:t>
            </a:r>
          </a:p>
          <a:p>
            <a:r>
              <a:rPr lang="en-US" dirty="0" smtClean="0"/>
              <a:t>Y=1.cm</a:t>
            </a:r>
          </a:p>
          <a:p>
            <a:r>
              <a:rPr lang="en-US" dirty="0" smtClean="0"/>
              <a:t>Z=0.1 cm</a:t>
            </a:r>
            <a:endParaRPr lang="en-US" dirty="0"/>
          </a:p>
        </p:txBody>
      </p:sp>
      <p:cxnSp>
        <p:nvCxnSpPr>
          <p:cNvPr id="24" name="Straight Connector 23"/>
          <p:cNvCxnSpPr/>
          <p:nvPr/>
        </p:nvCxnSpPr>
        <p:spPr>
          <a:xfrm flipV="1">
            <a:off x="5820229" y="3561923"/>
            <a:ext cx="783771" cy="1172694"/>
          </a:xfrm>
          <a:prstGeom prst="line">
            <a:avLst/>
          </a:prstGeom>
        </p:spPr>
        <p:style>
          <a:lnRef idx="1">
            <a:schemeClr val="accent1"/>
          </a:lnRef>
          <a:fillRef idx="0">
            <a:schemeClr val="accent1"/>
          </a:fillRef>
          <a:effectRef idx="0">
            <a:schemeClr val="accent1"/>
          </a:effectRef>
          <a:fontRef idx="minor">
            <a:schemeClr val="tx1"/>
          </a:fontRef>
        </p:style>
      </p:cxnSp>
      <p:sp>
        <p:nvSpPr>
          <p:cNvPr id="25" name="Can 24"/>
          <p:cNvSpPr/>
          <p:nvPr/>
        </p:nvSpPr>
        <p:spPr>
          <a:xfrm rot="3644910">
            <a:off x="7474632" y="3700073"/>
            <a:ext cx="783772" cy="82085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6966857" y="3207657"/>
            <a:ext cx="29029" cy="1698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473371" y="4772450"/>
            <a:ext cx="23803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854486" y="3561923"/>
            <a:ext cx="25751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flipV="1">
            <a:off x="8136123" y="4536928"/>
            <a:ext cx="49934" cy="368901"/>
          </a:xfrm>
          <a:prstGeom prst="line">
            <a:avLst/>
          </a:prstGeom>
        </p:spPr>
        <p:style>
          <a:lnRef idx="1">
            <a:schemeClr val="accent1"/>
          </a:lnRef>
          <a:fillRef idx="0">
            <a:schemeClr val="accent1"/>
          </a:fillRef>
          <a:effectRef idx="0">
            <a:schemeClr val="accent1"/>
          </a:effectRef>
          <a:fontRef idx="minor">
            <a:schemeClr val="tx1"/>
          </a:fontRef>
        </p:style>
      </p:cxnSp>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30030" y="3438539"/>
            <a:ext cx="2115342" cy="1407664"/>
          </a:xfrm>
          <a:prstGeom prst="rect">
            <a:avLst/>
          </a:prstGeom>
        </p:spPr>
      </p:pic>
      <p:cxnSp>
        <p:nvCxnSpPr>
          <p:cNvPr id="37" name="Straight Connector 36"/>
          <p:cNvCxnSpPr/>
          <p:nvPr/>
        </p:nvCxnSpPr>
        <p:spPr>
          <a:xfrm flipH="1" flipV="1">
            <a:off x="10537371" y="3797573"/>
            <a:ext cx="870858" cy="974877"/>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8492420" y="2743200"/>
            <a:ext cx="3215432" cy="369332"/>
          </a:xfrm>
          <a:prstGeom prst="rect">
            <a:avLst/>
          </a:prstGeom>
          <a:noFill/>
        </p:spPr>
        <p:txBody>
          <a:bodyPr wrap="none" rtlCol="0">
            <a:spAutoFit/>
          </a:bodyPr>
          <a:lstStyle/>
          <a:p>
            <a:r>
              <a:rPr lang="en-US" dirty="0" smtClean="0"/>
              <a:t>HOSTAGE CONSTUTOINA COURT</a:t>
            </a:r>
            <a:endParaRPr lang="en-US" dirty="0"/>
          </a:p>
        </p:txBody>
      </p:sp>
      <p:sp>
        <p:nvSpPr>
          <p:cNvPr id="39" name="Rectangle 38"/>
          <p:cNvSpPr/>
          <p:nvPr/>
        </p:nvSpPr>
        <p:spPr>
          <a:xfrm>
            <a:off x="10914743" y="2925786"/>
            <a:ext cx="1277257" cy="51275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PAUL</a:t>
            </a:r>
            <a:endParaRPr lang="en-US" dirty="0"/>
          </a:p>
        </p:txBody>
      </p:sp>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90004" y="2617215"/>
            <a:ext cx="876300" cy="876300"/>
          </a:xfrm>
          <a:prstGeom prst="rect">
            <a:avLst/>
          </a:prstGeom>
        </p:spPr>
      </p:pic>
      <p:sp>
        <p:nvSpPr>
          <p:cNvPr id="42" name="Rectangle 41"/>
          <p:cNvSpPr/>
          <p:nvPr/>
        </p:nvSpPr>
        <p:spPr>
          <a:xfrm>
            <a:off x="3886085" y="3548017"/>
            <a:ext cx="1222221" cy="117269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H="1" flipV="1">
            <a:off x="4076795" y="4110502"/>
            <a:ext cx="1201693" cy="624115"/>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1504738" y="2607605"/>
            <a:ext cx="10687261" cy="229822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27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p:cNvSpPr/>
          <p:nvPr/>
        </p:nvSpPr>
        <p:spPr>
          <a:xfrm>
            <a:off x="1054248" y="5261769"/>
            <a:ext cx="457200" cy="2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2" name="TextBox 1"/>
          <p:cNvSpPr txBox="1"/>
          <p:nvPr/>
        </p:nvSpPr>
        <p:spPr>
          <a:xfrm>
            <a:off x="279699" y="1606820"/>
            <a:ext cx="11176906" cy="2585323"/>
          </a:xfrm>
          <a:prstGeom prst="rect">
            <a:avLst/>
          </a:prstGeom>
          <a:noFill/>
        </p:spPr>
        <p:txBody>
          <a:bodyPr wrap="none" rtlCol="0">
            <a:spAutoFit/>
          </a:bodyPr>
          <a:lstStyle/>
          <a:p>
            <a:r>
              <a:rPr lang="en-US" dirty="0" smtClean="0"/>
              <a:t>1987 </a:t>
            </a:r>
            <a:r>
              <a:rPr lang="en-US" dirty="0" err="1" smtClean="0"/>
              <a:t>eval.FEDARL</a:t>
            </a:r>
            <a:r>
              <a:rPr lang="en-US" dirty="0" smtClean="0"/>
              <a:t> HIGH SCHOOL TESTICLE CHECK</a:t>
            </a:r>
          </a:p>
          <a:p>
            <a:r>
              <a:rPr lang="en-US" dirty="0" smtClean="0"/>
              <a:t>1990 	export !PENTGON.EMEA.1D873</a:t>
            </a:r>
          </a:p>
          <a:p>
            <a:r>
              <a:rPr lang="en-US" dirty="0"/>
              <a:t>	</a:t>
            </a:r>
            <a:r>
              <a:rPr lang="en-US" dirty="0" smtClean="0"/>
              <a:t>import PENTAGON.EMEA.1D8723</a:t>
            </a:r>
          </a:p>
          <a:p>
            <a:r>
              <a:rPr lang="en-US" dirty="0" smtClean="0"/>
              <a:t>2005 IBM W/SAM SWAT z/OS Richard </a:t>
            </a:r>
            <a:r>
              <a:rPr lang="en-US" dirty="0" err="1" smtClean="0"/>
              <a:t>Mackler</a:t>
            </a:r>
            <a:r>
              <a:rPr lang="en-US" dirty="0" smtClean="0"/>
              <a:t> FBI:WMD FEDERAL HIGH SCHOOL </a:t>
            </a:r>
            <a:r>
              <a:rPr lang="en-US" dirty="0" err="1" smtClean="0"/>
              <a:t>Testicals</a:t>
            </a:r>
            <a:r>
              <a:rPr lang="en-US" dirty="0" smtClean="0"/>
              <a:t> check</a:t>
            </a:r>
          </a:p>
          <a:p>
            <a:endParaRPr lang="en-US" dirty="0" smtClean="0"/>
          </a:p>
          <a:p>
            <a:r>
              <a:rPr lang="en-US" dirty="0" smtClean="0"/>
              <a:t>2014 Dublin Medical Center	</a:t>
            </a:r>
            <a:r>
              <a:rPr lang="en-US" dirty="0" err="1" smtClean="0"/>
              <a:t>ibm.damiler.labcorp</a:t>
            </a:r>
            <a:r>
              <a:rPr lang="en-US" dirty="0" smtClean="0"/>
              <a:t>  ejaculation at hospital and specimen testing</a:t>
            </a:r>
          </a:p>
          <a:p>
            <a:r>
              <a:rPr lang="en-US" dirty="0"/>
              <a:t>	</a:t>
            </a:r>
            <a:r>
              <a:rPr lang="en-US" dirty="0" smtClean="0"/>
              <a:t>				   </a:t>
            </a:r>
            <a:r>
              <a:rPr lang="en-US" dirty="0" err="1" smtClean="0"/>
              <a:t>testicals</a:t>
            </a:r>
            <a:r>
              <a:rPr lang="en-US" dirty="0" smtClean="0"/>
              <a:t> check !FEDERAL HIGH SCHOOL 01. 3 </a:t>
            </a:r>
            <a:r>
              <a:rPr lang="en-US" dirty="0" err="1" smtClean="0"/>
              <a:t>mintes</a:t>
            </a:r>
            <a:r>
              <a:rPr lang="en-US" dirty="0" smtClean="0"/>
              <a:t> 0.1 fine nurse</a:t>
            </a:r>
          </a:p>
          <a:p>
            <a:r>
              <a:rPr lang="en-US" dirty="0" smtClean="0"/>
              <a:t>2015 Stanford Medical Center 1.5M too few. IPX vasectomy 1992 </a:t>
            </a:r>
            <a:r>
              <a:rPr lang="en-US" dirty="0" err="1" smtClean="0"/>
              <a:t>steve</a:t>
            </a:r>
            <a:endParaRPr lang="en-US" dirty="0" smtClean="0"/>
          </a:p>
          <a:p>
            <a:r>
              <a:rPr lang="en-US" dirty="0" smtClean="0"/>
              <a:t> </a:t>
            </a:r>
            <a:endParaRPr lang="en-US" dirty="0"/>
          </a:p>
        </p:txBody>
      </p:sp>
      <p:cxnSp>
        <p:nvCxnSpPr>
          <p:cNvPr id="6" name="Straight Connector 5"/>
          <p:cNvCxnSpPr/>
          <p:nvPr/>
        </p:nvCxnSpPr>
        <p:spPr>
          <a:xfrm>
            <a:off x="279699" y="4037428"/>
            <a:ext cx="11551230" cy="28135"/>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61365" y="1415820"/>
            <a:ext cx="11497235" cy="249502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2"/>
          <a:stretch>
            <a:fillRect/>
          </a:stretch>
        </p:blipFill>
        <p:spPr>
          <a:xfrm>
            <a:off x="5149414" y="1532758"/>
            <a:ext cx="413465" cy="353418"/>
          </a:xfrm>
          <a:prstGeom prst="rect">
            <a:avLst/>
          </a:prstGeom>
        </p:spPr>
      </p:pic>
      <p:sp>
        <p:nvSpPr>
          <p:cNvPr id="9" name="Oval 8"/>
          <p:cNvSpPr/>
          <p:nvPr/>
        </p:nvSpPr>
        <p:spPr>
          <a:xfrm>
            <a:off x="2076225" y="4815027"/>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874084" y="4533731"/>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61365" y="4246911"/>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a:t>
            </a:r>
            <a:endParaRPr lang="en-US" dirty="0"/>
          </a:p>
        </p:txBody>
      </p:sp>
      <p:sp>
        <p:nvSpPr>
          <p:cNvPr id="12" name="Oval 11"/>
          <p:cNvSpPr/>
          <p:nvPr/>
        </p:nvSpPr>
        <p:spPr>
          <a:xfrm>
            <a:off x="161365" y="5118678"/>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rot="19978627">
            <a:off x="793825" y="4900035"/>
            <a:ext cx="551329" cy="1045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807283" y="4120331"/>
            <a:ext cx="1082348" cy="369332"/>
          </a:xfrm>
          <a:prstGeom prst="rect">
            <a:avLst/>
          </a:prstGeom>
          <a:solidFill>
            <a:schemeClr val="tx1"/>
          </a:solidFill>
        </p:spPr>
        <p:txBody>
          <a:bodyPr wrap="none" rtlCol="0">
            <a:spAutoFit/>
          </a:bodyPr>
          <a:lstStyle/>
          <a:p>
            <a:r>
              <a:rPr lang="en-US" dirty="0" smtClean="0">
                <a:solidFill>
                  <a:schemeClr val="accent6"/>
                </a:solidFill>
              </a:rPr>
              <a:t>0:30-0:32</a:t>
            </a:r>
            <a:endParaRPr lang="en-US" dirty="0">
              <a:solidFill>
                <a:schemeClr val="accent6"/>
              </a:solidFill>
            </a:endParaRPr>
          </a:p>
        </p:txBody>
      </p:sp>
      <p:sp>
        <p:nvSpPr>
          <p:cNvPr id="16" name="TextBox 15"/>
          <p:cNvSpPr txBox="1"/>
          <p:nvPr/>
        </p:nvSpPr>
        <p:spPr>
          <a:xfrm>
            <a:off x="1807283" y="4320973"/>
            <a:ext cx="2299540" cy="369332"/>
          </a:xfrm>
          <a:prstGeom prst="rect">
            <a:avLst/>
          </a:prstGeom>
          <a:noFill/>
        </p:spPr>
        <p:txBody>
          <a:bodyPr wrap="none" rtlCol="0">
            <a:spAutoFit/>
          </a:bodyPr>
          <a:lstStyle/>
          <a:p>
            <a:r>
              <a:rPr lang="en-US" dirty="0" err="1" smtClean="0"/>
              <a:t>nonPoliceGhostLogical</a:t>
            </a:r>
            <a:endParaRPr lang="en-US" dirty="0"/>
          </a:p>
        </p:txBody>
      </p:sp>
      <p:sp>
        <p:nvSpPr>
          <p:cNvPr id="18" name="TextBox 17"/>
          <p:cNvSpPr txBox="1"/>
          <p:nvPr/>
        </p:nvSpPr>
        <p:spPr>
          <a:xfrm>
            <a:off x="6101377" y="4376979"/>
            <a:ext cx="1082348" cy="369332"/>
          </a:xfrm>
          <a:prstGeom prst="rect">
            <a:avLst/>
          </a:prstGeom>
          <a:solidFill>
            <a:schemeClr val="tx1"/>
          </a:solidFill>
        </p:spPr>
        <p:txBody>
          <a:bodyPr wrap="none" rtlCol="0">
            <a:spAutoFit/>
          </a:bodyPr>
          <a:lstStyle/>
          <a:p>
            <a:r>
              <a:rPr lang="en-US" dirty="0" smtClean="0">
                <a:solidFill>
                  <a:schemeClr val="accent6"/>
                </a:solidFill>
              </a:rPr>
              <a:t>0:32-0:46</a:t>
            </a:r>
            <a:endParaRPr lang="en-US" dirty="0">
              <a:solidFill>
                <a:schemeClr val="accent6"/>
              </a:solidFill>
            </a:endParaRPr>
          </a:p>
        </p:txBody>
      </p:sp>
      <p:sp>
        <p:nvSpPr>
          <p:cNvPr id="19" name="Right Arrow 18"/>
          <p:cNvSpPr/>
          <p:nvPr/>
        </p:nvSpPr>
        <p:spPr>
          <a:xfrm>
            <a:off x="4347968" y="4647192"/>
            <a:ext cx="1439645" cy="13377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106823" y="4052764"/>
            <a:ext cx="1911998" cy="923330"/>
          </a:xfrm>
          <a:prstGeom prst="rect">
            <a:avLst/>
          </a:prstGeom>
          <a:noFill/>
        </p:spPr>
        <p:txBody>
          <a:bodyPr wrap="none" rtlCol="0">
            <a:spAutoFit/>
          </a:bodyPr>
          <a:lstStyle/>
          <a:p>
            <a:r>
              <a:rPr lang="en-US" dirty="0" err="1" smtClean="0"/>
              <a:t>nonPolcieElevaton</a:t>
            </a:r>
            <a:endParaRPr lang="en-US" dirty="0" smtClean="0"/>
          </a:p>
          <a:p>
            <a:r>
              <a:rPr lang="en-US" dirty="0" smtClean="0"/>
              <a:t>JUDGE &amp; REDHAIR</a:t>
            </a:r>
          </a:p>
          <a:p>
            <a:r>
              <a:rPr lang="en-US" dirty="0" smtClean="0"/>
              <a:t>Logical</a:t>
            </a:r>
            <a:endParaRPr lang="en-US" dirty="0"/>
          </a:p>
        </p:txBody>
      </p:sp>
      <p:sp>
        <p:nvSpPr>
          <p:cNvPr id="21" name="Oval 20"/>
          <p:cNvSpPr/>
          <p:nvPr/>
        </p:nvSpPr>
        <p:spPr>
          <a:xfrm>
            <a:off x="8229070" y="5504521"/>
            <a:ext cx="457200" cy="2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7336187" y="4489663"/>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336187" y="5361430"/>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rot="19978627">
            <a:off x="7968647" y="5142787"/>
            <a:ext cx="551329" cy="1045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4425628" y="5155193"/>
            <a:ext cx="2299540" cy="369332"/>
          </a:xfrm>
          <a:prstGeom prst="rect">
            <a:avLst/>
          </a:prstGeom>
          <a:noFill/>
        </p:spPr>
        <p:txBody>
          <a:bodyPr wrap="none" rtlCol="0">
            <a:spAutoFit/>
          </a:bodyPr>
          <a:lstStyle/>
          <a:p>
            <a:r>
              <a:rPr lang="en-US" dirty="0" err="1" smtClean="0"/>
              <a:t>nonPoliceGhostLogical</a:t>
            </a:r>
            <a:endParaRPr lang="en-US" dirty="0"/>
          </a:p>
        </p:txBody>
      </p:sp>
      <p:sp>
        <p:nvSpPr>
          <p:cNvPr id="26" name="TextBox 25"/>
          <p:cNvSpPr txBox="1"/>
          <p:nvPr/>
        </p:nvSpPr>
        <p:spPr>
          <a:xfrm>
            <a:off x="7461600" y="4043165"/>
            <a:ext cx="2299540" cy="369332"/>
          </a:xfrm>
          <a:prstGeom prst="rect">
            <a:avLst/>
          </a:prstGeom>
          <a:noFill/>
        </p:spPr>
        <p:txBody>
          <a:bodyPr wrap="none" rtlCol="0">
            <a:spAutoFit/>
          </a:bodyPr>
          <a:lstStyle/>
          <a:p>
            <a:r>
              <a:rPr lang="en-US" dirty="0" err="1" smtClean="0"/>
              <a:t>nonPoliceGhostLogical</a:t>
            </a:r>
            <a:endParaRPr lang="en-US" dirty="0"/>
          </a:p>
        </p:txBody>
      </p:sp>
      <p:sp>
        <p:nvSpPr>
          <p:cNvPr id="27" name="TextBox 26"/>
          <p:cNvSpPr txBox="1"/>
          <p:nvPr/>
        </p:nvSpPr>
        <p:spPr>
          <a:xfrm>
            <a:off x="5899382" y="5773337"/>
            <a:ext cx="1051891" cy="646331"/>
          </a:xfrm>
          <a:prstGeom prst="rect">
            <a:avLst/>
          </a:prstGeom>
          <a:noFill/>
        </p:spPr>
        <p:txBody>
          <a:bodyPr wrap="none" rtlCol="0">
            <a:spAutoFit/>
          </a:bodyPr>
          <a:lstStyle/>
          <a:p>
            <a:r>
              <a:rPr lang="en-US" dirty="0" smtClean="0"/>
              <a:t>0%-&gt;25%</a:t>
            </a:r>
          </a:p>
          <a:p>
            <a:r>
              <a:rPr lang="en-US" dirty="0" smtClean="0"/>
              <a:t>JUDGE</a:t>
            </a:r>
            <a:endParaRPr lang="en-US" dirty="0"/>
          </a:p>
        </p:txBody>
      </p:sp>
      <p:sp>
        <p:nvSpPr>
          <p:cNvPr id="28" name="TextBox 27"/>
          <p:cNvSpPr txBox="1"/>
          <p:nvPr/>
        </p:nvSpPr>
        <p:spPr>
          <a:xfrm>
            <a:off x="7794744" y="4407151"/>
            <a:ext cx="1170513" cy="646331"/>
          </a:xfrm>
          <a:prstGeom prst="rect">
            <a:avLst/>
          </a:prstGeom>
          <a:noFill/>
        </p:spPr>
        <p:txBody>
          <a:bodyPr wrap="none" rtlCol="0">
            <a:spAutoFit/>
          </a:bodyPr>
          <a:lstStyle/>
          <a:p>
            <a:r>
              <a:rPr lang="en-US" dirty="0" smtClean="0"/>
              <a:t>25%-100%</a:t>
            </a:r>
          </a:p>
          <a:p>
            <a:r>
              <a:rPr lang="en-US" dirty="0" smtClean="0"/>
              <a:t>JUDGE</a:t>
            </a:r>
            <a:endParaRPr lang="en-US" dirty="0"/>
          </a:p>
        </p:txBody>
      </p:sp>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5382" y="6391575"/>
            <a:ext cx="439786" cy="523047"/>
          </a:xfrm>
          <a:prstGeom prst="rect">
            <a:avLst/>
          </a:prstGeom>
        </p:spPr>
      </p:pic>
      <p:sp>
        <p:nvSpPr>
          <p:cNvPr id="30" name="Oval 29"/>
          <p:cNvSpPr/>
          <p:nvPr/>
        </p:nvSpPr>
        <p:spPr>
          <a:xfrm>
            <a:off x="2841273" y="4712862"/>
            <a:ext cx="1275487" cy="321346"/>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8852775" y="4709270"/>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9370897" y="4622954"/>
            <a:ext cx="992369" cy="4299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11484828" y="4104995"/>
            <a:ext cx="582796" cy="85339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1456352" y="4986598"/>
            <a:ext cx="1064730" cy="1236382"/>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a:off x="10410020" y="4120331"/>
            <a:ext cx="0" cy="2708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4106823" y="4092196"/>
            <a:ext cx="0" cy="270875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870935" y="3305908"/>
            <a:ext cx="872265" cy="1615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84053" y="2688620"/>
            <a:ext cx="6080191" cy="646331"/>
          </a:xfrm>
          <a:prstGeom prst="rect">
            <a:avLst/>
          </a:prstGeom>
          <a:noFill/>
        </p:spPr>
        <p:txBody>
          <a:bodyPr wrap="none" rtlCol="0">
            <a:spAutoFit/>
          </a:bodyPr>
          <a:lstStyle/>
          <a:p>
            <a:r>
              <a:rPr lang="en-US" b="1" dirty="0" smtClean="0"/>
              <a:t>WW2.CVPA.ITIL</a:t>
            </a:r>
            <a:r>
              <a:rPr lang="en-US" dirty="0" smtClean="0"/>
              <a:t> 10-24-2023-2</a:t>
            </a:r>
          </a:p>
          <a:p>
            <a:r>
              <a:rPr lang="en-US" dirty="0" smtClean="0"/>
              <a:t>HOMCIE:MAYOR </a:t>
            </a:r>
            <a:r>
              <a:rPr lang="en-US" strike="sngStrike" dirty="0" smtClean="0"/>
              <a:t>did she fart </a:t>
            </a:r>
            <a:r>
              <a:rPr lang="en-US" dirty="0" smtClean="0"/>
              <a:t>HOCME:JESES WW2.AUSCHEIWTZ</a:t>
            </a:r>
            <a:endParaRPr lang="en-US" dirty="0"/>
          </a:p>
        </p:txBody>
      </p:sp>
      <p:sp>
        <p:nvSpPr>
          <p:cNvPr id="41" name="TextBox 40"/>
          <p:cNvSpPr txBox="1"/>
          <p:nvPr/>
        </p:nvSpPr>
        <p:spPr>
          <a:xfrm>
            <a:off x="2226496" y="2899481"/>
            <a:ext cx="2539478" cy="215444"/>
          </a:xfrm>
          <a:prstGeom prst="rect">
            <a:avLst/>
          </a:prstGeom>
          <a:noFill/>
        </p:spPr>
        <p:txBody>
          <a:bodyPr wrap="none" rtlCol="0">
            <a:spAutoFit/>
          </a:bodyPr>
          <a:lstStyle/>
          <a:p>
            <a:r>
              <a:rPr lang="en-US" sz="800" dirty="0" smtClean="0"/>
              <a:t>0.1 IMPORT </a:t>
            </a:r>
            <a:r>
              <a:rPr lang="en-US" sz="800" strike="sngStrike" dirty="0" err="1" smtClean="0"/>
              <a:t>ibm</a:t>
            </a:r>
            <a:r>
              <a:rPr lang="en-US" sz="800" dirty="0" err="1" smtClean="0"/>
              <a:t>.FIB:WMD</a:t>
            </a:r>
            <a:r>
              <a:rPr lang="en-US" sz="800" dirty="0" smtClean="0"/>
              <a:t> SCHOOLS </a:t>
            </a:r>
            <a:r>
              <a:rPr lang="en-US" sz="800" strike="sngStrike" dirty="0" smtClean="0"/>
              <a:t>twitter sandy carter</a:t>
            </a:r>
            <a:endParaRPr lang="en-US" sz="800" strike="sngStrike" dirty="0"/>
          </a:p>
        </p:txBody>
      </p:sp>
      <p:sp>
        <p:nvSpPr>
          <p:cNvPr id="42" name="Rectangle 41"/>
          <p:cNvSpPr/>
          <p:nvPr/>
        </p:nvSpPr>
        <p:spPr>
          <a:xfrm>
            <a:off x="-1" y="2504049"/>
            <a:ext cx="3348111" cy="2169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Dr</a:t>
            </a:r>
            <a:r>
              <a:rPr lang="en-US" dirty="0" smtClean="0"/>
              <a:t> </a:t>
            </a:r>
            <a:r>
              <a:rPr lang="en-US" dirty="0" err="1" smtClean="0"/>
              <a:t>Saikt</a:t>
            </a:r>
            <a:r>
              <a:rPr lang="en-US" dirty="0" smtClean="0"/>
              <a:t> </a:t>
            </a:r>
            <a:r>
              <a:rPr lang="en-US" dirty="0" err="1" smtClean="0"/>
              <a:t>Petersson</a:t>
            </a:r>
            <a:r>
              <a:rPr lang="en-US" dirty="0" smtClean="0"/>
              <a:t> -</a:t>
            </a:r>
            <a:r>
              <a:rPr lang="en-US" strike="sngStrike" dirty="0" err="1" smtClean="0"/>
              <a:t>Ording</a:t>
            </a:r>
            <a:endParaRPr lang="en-US" strike="sngStrike" dirty="0"/>
          </a:p>
        </p:txBody>
      </p:sp>
      <p:cxnSp>
        <p:nvCxnSpPr>
          <p:cNvPr id="44" name="Straight Connector 43"/>
          <p:cNvCxnSpPr/>
          <p:nvPr/>
        </p:nvCxnSpPr>
        <p:spPr>
          <a:xfrm flipV="1">
            <a:off x="492369" y="2377440"/>
            <a:ext cx="1519311" cy="343521"/>
          </a:xfrm>
          <a:prstGeom prst="line">
            <a:avLst/>
          </a:prstGeom>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8796068" y="5483204"/>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10246724" y="4336379"/>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p:cNvSpPr txBox="1"/>
          <p:nvPr/>
        </p:nvSpPr>
        <p:spPr>
          <a:xfrm>
            <a:off x="10616783" y="4076348"/>
            <a:ext cx="776175" cy="369332"/>
          </a:xfrm>
          <a:prstGeom prst="rect">
            <a:avLst/>
          </a:prstGeom>
          <a:noFill/>
        </p:spPr>
        <p:txBody>
          <a:bodyPr wrap="none" rtlCol="0">
            <a:spAutoFit/>
          </a:bodyPr>
          <a:lstStyle/>
          <a:p>
            <a:r>
              <a:rPr lang="en-US" strike="sngStrike" dirty="0" smtClean="0"/>
              <a:t>marx0</a:t>
            </a:r>
            <a:endParaRPr lang="en-US" strike="sngStrike" dirty="0"/>
          </a:p>
        </p:txBody>
      </p:sp>
      <p:sp>
        <p:nvSpPr>
          <p:cNvPr id="48" name="TextBox 47"/>
          <p:cNvSpPr txBox="1"/>
          <p:nvPr/>
        </p:nvSpPr>
        <p:spPr>
          <a:xfrm>
            <a:off x="-60699" y="4008797"/>
            <a:ext cx="2340128" cy="369332"/>
          </a:xfrm>
          <a:prstGeom prst="rect">
            <a:avLst/>
          </a:prstGeom>
          <a:noFill/>
        </p:spPr>
        <p:txBody>
          <a:bodyPr wrap="none" rtlCol="0">
            <a:spAutoFit/>
          </a:bodyPr>
          <a:lstStyle/>
          <a:p>
            <a:r>
              <a:rPr lang="en-US" dirty="0" err="1" smtClean="0"/>
              <a:t>nonPOlcieGhsot.avg.</a:t>
            </a:r>
            <a:r>
              <a:rPr lang="en-US" sz="800" strike="sngStrike" dirty="0" err="1" smtClean="0"/>
              <a:t>marx</a:t>
            </a:r>
            <a:endParaRPr lang="en-US" sz="800" strike="sngStrike" dirty="0"/>
          </a:p>
        </p:txBody>
      </p:sp>
      <p:sp>
        <p:nvSpPr>
          <p:cNvPr id="49" name="Oval 48"/>
          <p:cNvSpPr/>
          <p:nvPr/>
        </p:nvSpPr>
        <p:spPr>
          <a:xfrm>
            <a:off x="10187226" y="5261769"/>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p:cNvSpPr txBox="1"/>
          <p:nvPr/>
        </p:nvSpPr>
        <p:spPr>
          <a:xfrm>
            <a:off x="9672166" y="3838286"/>
            <a:ext cx="2087431" cy="369332"/>
          </a:xfrm>
          <a:prstGeom prst="rect">
            <a:avLst/>
          </a:prstGeom>
          <a:noFill/>
        </p:spPr>
        <p:txBody>
          <a:bodyPr wrap="none" rtlCol="0">
            <a:spAutoFit/>
          </a:bodyPr>
          <a:lstStyle/>
          <a:p>
            <a:r>
              <a:rPr lang="en-US" dirty="0" smtClean="0"/>
              <a:t>nonPOlcieMother20</a:t>
            </a:r>
            <a:endParaRPr lang="en-US" dirty="0"/>
          </a:p>
        </p:txBody>
      </p:sp>
      <p:sp>
        <p:nvSpPr>
          <p:cNvPr id="51" name="Oval 50"/>
          <p:cNvSpPr/>
          <p:nvPr/>
        </p:nvSpPr>
        <p:spPr>
          <a:xfrm>
            <a:off x="10805790" y="2278966"/>
            <a:ext cx="1025139" cy="10269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10864178" y="3275786"/>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p:cNvSpPr txBox="1"/>
          <p:nvPr/>
        </p:nvSpPr>
        <p:spPr>
          <a:xfrm>
            <a:off x="10485425" y="2313744"/>
            <a:ext cx="1311578" cy="369332"/>
          </a:xfrm>
          <a:prstGeom prst="rect">
            <a:avLst/>
          </a:prstGeom>
          <a:noFill/>
        </p:spPr>
        <p:txBody>
          <a:bodyPr wrap="none" rtlCol="0">
            <a:spAutoFit/>
          </a:bodyPr>
          <a:lstStyle/>
          <a:p>
            <a:r>
              <a:rPr lang="en-US" sz="900" dirty="0" err="1" smtClean="0"/>
              <a:t>Oracel:rollback</a:t>
            </a:r>
            <a:endParaRPr lang="en-US" sz="900" dirty="0" smtClean="0"/>
          </a:p>
          <a:p>
            <a:r>
              <a:rPr lang="en-US" sz="900" dirty="0" err="1" smtClean="0"/>
              <a:t>nonPolcieMexicoLogical</a:t>
            </a:r>
            <a:endParaRPr lang="en-US" sz="900" dirty="0"/>
          </a:p>
        </p:txBody>
      </p:sp>
      <p:sp>
        <p:nvSpPr>
          <p:cNvPr id="54" name="Rectangle 53"/>
          <p:cNvSpPr/>
          <p:nvPr/>
        </p:nvSpPr>
        <p:spPr>
          <a:xfrm>
            <a:off x="129228" y="3965615"/>
            <a:ext cx="11933544" cy="271927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a:off x="374346" y="4385094"/>
            <a:ext cx="3563540" cy="954107"/>
          </a:xfrm>
          <a:prstGeom prst="rect">
            <a:avLst/>
          </a:prstGeom>
        </p:spPr>
        <p:txBody>
          <a:bodyPr wrap="none">
            <a:spAutoFit/>
          </a:bodyPr>
          <a:lstStyle/>
          <a:p>
            <a:r>
              <a:rPr lang="en-US" sz="1400" b="1" cap="all" dirty="0" smtClean="0">
                <a:solidFill>
                  <a:srgbClr val="333333"/>
                </a:solidFill>
                <a:latin typeface="Lato"/>
              </a:rPr>
              <a:t>TRAUMA(</a:t>
            </a:r>
            <a:r>
              <a:rPr lang="en-US" sz="1400" b="1" cap="all" dirty="0" err="1" smtClean="0">
                <a:solidFill>
                  <a:srgbClr val="333333"/>
                </a:solidFill>
                <a:latin typeface="Lato"/>
              </a:rPr>
              <a:t>tranl</a:t>
            </a:r>
            <a:r>
              <a:rPr lang="en-US" sz="1400" b="1" cap="all" dirty="0" smtClean="0">
                <a:solidFill>
                  <a:srgbClr val="333333"/>
                </a:solidFill>
                <a:latin typeface="Lato"/>
              </a:rPr>
              <a:t>) DREAM (a)</a:t>
            </a:r>
          </a:p>
          <a:p>
            <a:r>
              <a:rPr lang="en-US" sz="1400" b="1" i="0" u="none" strike="noStrike" cap="all" dirty="0" smtClean="0">
                <a:solidFill>
                  <a:srgbClr val="333333"/>
                </a:solidFill>
                <a:effectLst/>
                <a:latin typeface="Lato"/>
              </a:rPr>
              <a:t>DURATION 0.50min</a:t>
            </a:r>
          </a:p>
          <a:p>
            <a:r>
              <a:rPr lang="en-US" sz="1400" b="1" cap="all" dirty="0" smtClean="0">
                <a:solidFill>
                  <a:srgbClr val="333333"/>
                </a:solidFill>
                <a:latin typeface="Lato"/>
              </a:rPr>
              <a:t>0.1[] FINE TRAUMA(</a:t>
            </a:r>
            <a:r>
              <a:rPr lang="en-US" sz="1400" b="1" cap="all" dirty="0" err="1" smtClean="0">
                <a:solidFill>
                  <a:srgbClr val="333333"/>
                </a:solidFill>
                <a:latin typeface="Lato"/>
              </a:rPr>
              <a:t>tranl</a:t>
            </a:r>
            <a:r>
              <a:rPr lang="en-US" sz="1400" b="1" cap="all" dirty="0" smtClean="0">
                <a:solidFill>
                  <a:srgbClr val="333333"/>
                </a:solidFill>
                <a:latin typeface="Lato"/>
              </a:rPr>
              <a:t>) DREAM( a)</a:t>
            </a:r>
            <a:endParaRPr lang="en-US" sz="1400" b="1" i="0" u="none" strike="noStrike" cap="all" dirty="0" smtClean="0">
              <a:solidFill>
                <a:srgbClr val="333333"/>
              </a:solidFill>
              <a:effectLst/>
              <a:latin typeface="Lato"/>
            </a:endParaRPr>
          </a:p>
          <a:p>
            <a:r>
              <a:rPr lang="en-US" sz="1400" b="1" cap="all" dirty="0" smtClean="0">
                <a:solidFill>
                  <a:srgbClr val="333333"/>
                </a:solidFill>
                <a:latin typeface="Lato"/>
              </a:rPr>
              <a:t>DURAIOTN 12 Hours 3:30pm 9:06am</a:t>
            </a:r>
            <a:endParaRPr lang="en-US" sz="1400" b="1" i="0" u="none" strike="noStrike" cap="all" dirty="0">
              <a:solidFill>
                <a:srgbClr val="333333"/>
              </a:solidFill>
              <a:effectLst/>
              <a:latin typeface="Lato"/>
            </a:endParaRPr>
          </a:p>
        </p:txBody>
      </p:sp>
      <p:sp>
        <p:nvSpPr>
          <p:cNvPr id="56" name="TextBox 55"/>
          <p:cNvSpPr txBox="1"/>
          <p:nvPr/>
        </p:nvSpPr>
        <p:spPr>
          <a:xfrm>
            <a:off x="3788024" y="4461621"/>
            <a:ext cx="7510839" cy="646331"/>
          </a:xfrm>
          <a:prstGeom prst="rect">
            <a:avLst/>
          </a:prstGeom>
          <a:noFill/>
        </p:spPr>
        <p:txBody>
          <a:bodyPr wrap="none" rtlCol="0">
            <a:spAutoFit/>
          </a:bodyPr>
          <a:lstStyle/>
          <a:p>
            <a:r>
              <a:rPr lang="en-US" dirty="0" err="1" smtClean="0"/>
              <a:t>nonPoliceFindLogical.nonPoliceTaxonony</a:t>
            </a:r>
            <a:r>
              <a:rPr lang="en-US" dirty="0" smtClean="0"/>
              <a:t>: SVU.CPVA: what happened at work?</a:t>
            </a:r>
          </a:p>
          <a:p>
            <a:r>
              <a:rPr lang="en-US" dirty="0"/>
              <a:t>	</a:t>
            </a:r>
            <a:r>
              <a:rPr lang="en-US" dirty="0" smtClean="0"/>
              <a:t>				do you do that?</a:t>
            </a:r>
            <a:endParaRPr lang="en-US" dirty="0"/>
          </a:p>
        </p:txBody>
      </p:sp>
      <p:pic>
        <p:nvPicPr>
          <p:cNvPr id="57" name="Picture 56"/>
          <p:cNvPicPr>
            <a:picLocks noChangeAspect="1"/>
          </p:cNvPicPr>
          <p:nvPr/>
        </p:nvPicPr>
        <p:blipFill>
          <a:blip r:embed="rId4"/>
          <a:stretch>
            <a:fillRect/>
          </a:stretch>
        </p:blipFill>
        <p:spPr>
          <a:xfrm>
            <a:off x="10706429" y="4820758"/>
            <a:ext cx="1140667" cy="1905157"/>
          </a:xfrm>
          <a:prstGeom prst="rect">
            <a:avLst/>
          </a:prstGeom>
        </p:spPr>
      </p:pic>
      <p:sp>
        <p:nvSpPr>
          <p:cNvPr id="58" name="Rectangle 57"/>
          <p:cNvSpPr/>
          <p:nvPr/>
        </p:nvSpPr>
        <p:spPr>
          <a:xfrm>
            <a:off x="9309087" y="5244889"/>
            <a:ext cx="294127" cy="5227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9581250" y="5244888"/>
            <a:ext cx="567129" cy="522771"/>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10082490" y="5244889"/>
            <a:ext cx="386452" cy="5227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0143742" y="5271596"/>
            <a:ext cx="288692" cy="28545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74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a:off x="151213" y="3354789"/>
            <a:ext cx="1095238" cy="961905"/>
          </a:xfrm>
          <a:prstGeom prst="rect">
            <a:avLst/>
          </a:prstGeom>
        </p:spPr>
      </p:pic>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2" name="Rectangle 1"/>
          <p:cNvSpPr/>
          <p:nvPr/>
        </p:nvSpPr>
        <p:spPr>
          <a:xfrm>
            <a:off x="1592990" y="2177235"/>
            <a:ext cx="2206053" cy="369332"/>
          </a:xfrm>
          <a:prstGeom prst="rect">
            <a:avLst/>
          </a:prstGeom>
        </p:spPr>
        <p:txBody>
          <a:bodyPr wrap="none">
            <a:spAutoFit/>
          </a:bodyPr>
          <a:lstStyle/>
          <a:p>
            <a:r>
              <a:rPr lang="en-US" dirty="0" err="1"/>
              <a:t>ceo</a:t>
            </a:r>
            <a:r>
              <a:rPr lang="en-US" dirty="0"/>
              <a:t> </a:t>
            </a:r>
            <a:r>
              <a:rPr lang="en-US" dirty="0" err="1"/>
              <a:t>damiloer</a:t>
            </a:r>
            <a:r>
              <a:rPr lang="en-US" dirty="0"/>
              <a:t> ag 2000</a:t>
            </a:r>
          </a:p>
        </p:txBody>
      </p:sp>
      <p:sp>
        <p:nvSpPr>
          <p:cNvPr id="3" name="Rectangle 2"/>
          <p:cNvSpPr/>
          <p:nvPr/>
        </p:nvSpPr>
        <p:spPr>
          <a:xfrm>
            <a:off x="1570578" y="2546567"/>
            <a:ext cx="2955617" cy="369332"/>
          </a:xfrm>
          <a:prstGeom prst="rect">
            <a:avLst/>
          </a:prstGeom>
        </p:spPr>
        <p:txBody>
          <a:bodyPr wrap="none">
            <a:spAutoFit/>
          </a:bodyPr>
          <a:lstStyle/>
          <a:p>
            <a:r>
              <a:rPr lang="en-US" dirty="0" err="1"/>
              <a:t>dr</a:t>
            </a:r>
            <a:r>
              <a:rPr lang="en-US" dirty="0"/>
              <a:t> </a:t>
            </a:r>
            <a:r>
              <a:rPr lang="en-US" dirty="0" err="1"/>
              <a:t>zahn</a:t>
            </a:r>
            <a:r>
              <a:rPr lang="en-US" dirty="0"/>
              <a:t> </a:t>
            </a:r>
            <a:r>
              <a:rPr lang="en-US" dirty="0" err="1"/>
              <a:t>ceo</a:t>
            </a:r>
            <a:r>
              <a:rPr lang="en-US" dirty="0"/>
              <a:t> </a:t>
            </a:r>
            <a:r>
              <a:rPr lang="en-US" dirty="0" err="1"/>
              <a:t>damiloer</a:t>
            </a:r>
            <a:r>
              <a:rPr lang="en-US" dirty="0"/>
              <a:t> ag 2000</a:t>
            </a:r>
          </a:p>
        </p:txBody>
      </p:sp>
      <p:sp>
        <p:nvSpPr>
          <p:cNvPr id="6" name="Rectangle 5"/>
          <p:cNvSpPr/>
          <p:nvPr/>
        </p:nvSpPr>
        <p:spPr>
          <a:xfrm>
            <a:off x="11045390" y="1522467"/>
            <a:ext cx="1146610" cy="40139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WAR</a:t>
            </a:r>
            <a:endParaRPr lang="en-US" dirty="0"/>
          </a:p>
        </p:txBody>
      </p:sp>
      <p:sp>
        <p:nvSpPr>
          <p:cNvPr id="7" name="TextBox 6"/>
          <p:cNvSpPr txBox="1"/>
          <p:nvPr/>
        </p:nvSpPr>
        <p:spPr>
          <a:xfrm>
            <a:off x="1396142" y="1577070"/>
            <a:ext cx="4805803" cy="646331"/>
          </a:xfrm>
          <a:prstGeom prst="rect">
            <a:avLst/>
          </a:prstGeom>
          <a:noFill/>
        </p:spPr>
        <p:txBody>
          <a:bodyPr wrap="none" rtlCol="0">
            <a:spAutoFit/>
          </a:bodyPr>
          <a:lstStyle/>
          <a:p>
            <a:r>
              <a:rPr lang="en-US" dirty="0" err="1" smtClean="0"/>
              <a:t>Dr</a:t>
            </a:r>
            <a:r>
              <a:rPr lang="en-US" dirty="0" smtClean="0"/>
              <a:t> </a:t>
            </a:r>
            <a:r>
              <a:rPr lang="en-US" b="1" dirty="0" smtClean="0"/>
              <a:t>Joachim</a:t>
            </a:r>
            <a:r>
              <a:rPr lang="en-US" dirty="0" smtClean="0"/>
              <a:t> Zahn(</a:t>
            </a:r>
            <a:r>
              <a:rPr lang="en-US" dirty="0" err="1" smtClean="0"/>
              <a:t>tranlaste</a:t>
            </a:r>
            <a:r>
              <a:rPr lang="en-US" dirty="0" smtClean="0"/>
              <a:t> </a:t>
            </a:r>
            <a:r>
              <a:rPr lang="en-US" dirty="0" err="1" smtClean="0"/>
              <a:t>Denstis</a:t>
            </a:r>
            <a:r>
              <a:rPr lang="en-US" dirty="0" smtClean="0"/>
              <a:t>)</a:t>
            </a:r>
          </a:p>
          <a:p>
            <a:r>
              <a:rPr lang="en-US" dirty="0" smtClean="0"/>
              <a:t>Apartment Renter and Dentist: Name &lt;unknown&gt;</a:t>
            </a:r>
            <a:endParaRPr lang="en-US" dirty="0"/>
          </a:p>
        </p:txBody>
      </p:sp>
      <p:sp>
        <p:nvSpPr>
          <p:cNvPr id="8" name="Rectangle 7"/>
          <p:cNvSpPr/>
          <p:nvPr/>
        </p:nvSpPr>
        <p:spPr>
          <a:xfrm>
            <a:off x="1570578" y="3385171"/>
            <a:ext cx="1910588" cy="369332"/>
          </a:xfrm>
          <a:prstGeom prst="rect">
            <a:avLst/>
          </a:prstGeom>
        </p:spPr>
        <p:txBody>
          <a:bodyPr wrap="none">
            <a:spAutoFit/>
          </a:bodyPr>
          <a:lstStyle/>
          <a:p>
            <a:r>
              <a:rPr lang="en-US" strike="sngStrike" dirty="0" err="1" smtClean="0"/>
              <a:t>Dr</a:t>
            </a:r>
            <a:r>
              <a:rPr lang="en-US" b="1" strike="sngStrike" dirty="0" smtClean="0"/>
              <a:t> Joachim </a:t>
            </a:r>
            <a:r>
              <a:rPr lang="en-US" strike="sngStrike" dirty="0" smtClean="0"/>
              <a:t>(“Joe”)</a:t>
            </a:r>
            <a:endParaRPr lang="en-US" strike="sngStrike"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946" y="1615821"/>
            <a:ext cx="827868" cy="827868"/>
          </a:xfrm>
          <a:prstGeom prst="rect">
            <a:avLst/>
          </a:prstGeom>
        </p:spPr>
      </p:pic>
      <p:pic>
        <p:nvPicPr>
          <p:cNvPr id="1026" name="Picture 2" descr="Dr. Joachim Fisah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1945" y="3159889"/>
            <a:ext cx="891921" cy="59461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7212039" y="3126299"/>
            <a:ext cx="1038852" cy="887075"/>
          </a:xfrm>
          <a:prstGeom prst="rect">
            <a:avLst/>
          </a:prstGeom>
        </p:spPr>
      </p:pic>
      <p:cxnSp>
        <p:nvCxnSpPr>
          <p:cNvPr id="12" name="Straight Connector 11"/>
          <p:cNvCxnSpPr/>
          <p:nvPr/>
        </p:nvCxnSpPr>
        <p:spPr>
          <a:xfrm flipV="1">
            <a:off x="7093866" y="2954651"/>
            <a:ext cx="1291563" cy="1155748"/>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7503458" y="3065087"/>
            <a:ext cx="1248462" cy="109607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325348" y="1559504"/>
            <a:ext cx="4749724" cy="135639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722" y="1723163"/>
            <a:ext cx="802948" cy="802948"/>
          </a:xfrm>
          <a:prstGeom prst="rect">
            <a:avLst/>
          </a:prstGeom>
        </p:spPr>
      </p:pic>
      <p:sp>
        <p:nvSpPr>
          <p:cNvPr id="17" name="Rectangle 16"/>
          <p:cNvSpPr/>
          <p:nvPr/>
        </p:nvSpPr>
        <p:spPr>
          <a:xfrm>
            <a:off x="150918" y="1566082"/>
            <a:ext cx="1047556" cy="135639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75054" y="3159888"/>
            <a:ext cx="1047556" cy="135639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309282" y="1854558"/>
            <a:ext cx="497542" cy="692009"/>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145865" y="1559504"/>
            <a:ext cx="1357593" cy="129812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6141848" y="3088459"/>
            <a:ext cx="1248462" cy="109607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1443306" y="3146732"/>
            <a:ext cx="4631766" cy="136955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4604224"/>
            <a:ext cx="3348111" cy="21691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p>
        </p:txBody>
      </p:sp>
      <p:sp>
        <p:nvSpPr>
          <p:cNvPr id="22" name="TextBox 21"/>
          <p:cNvSpPr txBox="1"/>
          <p:nvPr/>
        </p:nvSpPr>
        <p:spPr>
          <a:xfrm>
            <a:off x="281302" y="4572391"/>
            <a:ext cx="2738250" cy="369332"/>
          </a:xfrm>
          <a:prstGeom prst="rect">
            <a:avLst/>
          </a:prstGeom>
          <a:noFill/>
        </p:spPr>
        <p:txBody>
          <a:bodyPr wrap="none" rtlCol="0">
            <a:spAutoFit/>
          </a:bodyPr>
          <a:lstStyle/>
          <a:p>
            <a:r>
              <a:rPr lang="en-US" dirty="0" smtClean="0">
                <a:solidFill>
                  <a:schemeClr val="bg1"/>
                </a:solidFill>
              </a:rPr>
              <a:t>MEDICAL CENTER ST PETER</a:t>
            </a:r>
            <a:endParaRPr lang="en-US" dirty="0">
              <a:solidFill>
                <a:schemeClr val="bg1"/>
              </a:solidFill>
            </a:endParaRP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5811" y="4949166"/>
            <a:ext cx="664770" cy="675849"/>
          </a:xfrm>
          <a:prstGeom prst="rect">
            <a:avLst/>
          </a:prstGeom>
        </p:spPr>
      </p:pic>
      <p:pic>
        <p:nvPicPr>
          <p:cNvPr id="28" name="Picture 2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82690" y="5014843"/>
            <a:ext cx="764669" cy="572764"/>
          </a:xfrm>
          <a:prstGeom prst="rect">
            <a:avLst/>
          </a:prstGeom>
        </p:spPr>
      </p:pic>
      <p:pic>
        <p:nvPicPr>
          <p:cNvPr id="29" name="Picture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7152" y="4999524"/>
            <a:ext cx="838803" cy="612358"/>
          </a:xfrm>
          <a:prstGeom prst="rect">
            <a:avLst/>
          </a:prstGeom>
        </p:spPr>
      </p:pic>
      <p:cxnSp>
        <p:nvCxnSpPr>
          <p:cNvPr id="31" name="Straight Connector 30"/>
          <p:cNvCxnSpPr/>
          <p:nvPr/>
        </p:nvCxnSpPr>
        <p:spPr>
          <a:xfrm>
            <a:off x="150918" y="5878237"/>
            <a:ext cx="1204108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6306671" y="1900235"/>
            <a:ext cx="618564" cy="543454"/>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7559539" y="1730740"/>
            <a:ext cx="4904247" cy="738664"/>
          </a:xfrm>
          <a:prstGeom prst="rect">
            <a:avLst/>
          </a:prstGeom>
          <a:noFill/>
        </p:spPr>
        <p:txBody>
          <a:bodyPr wrap="square" rtlCol="0">
            <a:spAutoFit/>
          </a:bodyPr>
          <a:lstStyle/>
          <a:p>
            <a:pPr marL="285750" indent="-285750">
              <a:buFont typeface="Arial" panose="020B0604020202020204" pitchFamily="34" charset="0"/>
              <a:buChar char="•"/>
            </a:pPr>
            <a:r>
              <a:rPr lang="en-US" sz="1400" strike="sngStrike" dirty="0" smtClean="0"/>
              <a:t>Broke Window of Studio in Advance</a:t>
            </a:r>
          </a:p>
          <a:p>
            <a:pPr marL="285750" indent="-285750">
              <a:buFont typeface="Arial" panose="020B0604020202020204" pitchFamily="34" charset="0"/>
              <a:buChar char="•"/>
            </a:pPr>
            <a:r>
              <a:rPr lang="en-US" sz="1400" strike="sngStrike" dirty="0" smtClean="0"/>
              <a:t>Dentist </a:t>
            </a:r>
            <a:r>
              <a:rPr lang="en-US" sz="1400" strike="sngStrike" dirty="0" err="1" smtClean="0"/>
              <a:t>Appoitnt</a:t>
            </a:r>
            <a:r>
              <a:rPr lang="en-US" sz="1400" strike="sngStrike" dirty="0" smtClean="0"/>
              <a:t> </a:t>
            </a:r>
            <a:r>
              <a:rPr lang="en-US" sz="1400" strike="sngStrike" dirty="0" err="1" smtClean="0"/>
              <a:t>Hagsfeld</a:t>
            </a:r>
            <a:r>
              <a:rPr lang="en-US" sz="1400" strike="sngStrike" dirty="0" smtClean="0"/>
              <a:t> </a:t>
            </a:r>
            <a:r>
              <a:rPr lang="en-US" sz="1400" dirty="0" smtClean="0"/>
              <a:t>FBI:WMD </a:t>
            </a:r>
            <a:r>
              <a:rPr lang="en-US" sz="1400" strike="sngStrike" dirty="0" smtClean="0"/>
              <a:t>drill bit root canal removal student 50 or 100 without a drill bit</a:t>
            </a:r>
            <a:endParaRPr lang="en-US" sz="1400" strike="sngStrike" dirty="0"/>
          </a:p>
        </p:txBody>
      </p:sp>
      <p:sp>
        <p:nvSpPr>
          <p:cNvPr id="37" name="Rectangle 36"/>
          <p:cNvSpPr/>
          <p:nvPr/>
        </p:nvSpPr>
        <p:spPr>
          <a:xfrm>
            <a:off x="7560763" y="1551501"/>
            <a:ext cx="3317908" cy="129812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11618695" y="2216182"/>
            <a:ext cx="526106" cy="230832"/>
          </a:xfrm>
          <a:prstGeom prst="rect">
            <a:avLst/>
          </a:prstGeom>
          <a:noFill/>
        </p:spPr>
        <p:txBody>
          <a:bodyPr wrap="none" rtlCol="0">
            <a:spAutoFit/>
          </a:bodyPr>
          <a:lstStyle/>
          <a:p>
            <a:r>
              <a:rPr lang="en-US" sz="900" dirty="0" smtClean="0"/>
              <a:t>!LEVEL:</a:t>
            </a:r>
            <a:endParaRPr lang="en-US" sz="900" dirty="0"/>
          </a:p>
        </p:txBody>
      </p:sp>
      <p:sp>
        <p:nvSpPr>
          <p:cNvPr id="38" name="TextBox 37"/>
          <p:cNvSpPr txBox="1"/>
          <p:nvPr/>
        </p:nvSpPr>
        <p:spPr>
          <a:xfrm>
            <a:off x="11205460" y="2200573"/>
            <a:ext cx="417102" cy="215444"/>
          </a:xfrm>
          <a:prstGeom prst="rect">
            <a:avLst/>
          </a:prstGeom>
          <a:solidFill>
            <a:schemeClr val="accent4"/>
          </a:solidFill>
        </p:spPr>
        <p:txBody>
          <a:bodyPr wrap="none" rtlCol="0">
            <a:spAutoFit/>
          </a:bodyPr>
          <a:lstStyle/>
          <a:p>
            <a:r>
              <a:rPr lang="en-US" sz="800" dirty="0" smtClean="0"/>
              <a:t>Note:</a:t>
            </a:r>
            <a:endParaRPr lang="en-US" sz="800" dirty="0"/>
          </a:p>
        </p:txBody>
      </p:sp>
      <p:cxnSp>
        <p:nvCxnSpPr>
          <p:cNvPr id="40" name="Straight Connector 39"/>
          <p:cNvCxnSpPr/>
          <p:nvPr/>
        </p:nvCxnSpPr>
        <p:spPr>
          <a:xfrm flipH="1" flipV="1">
            <a:off x="11618695" y="2029755"/>
            <a:ext cx="526106" cy="439649"/>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10"/>
          <a:stretch>
            <a:fillRect/>
          </a:stretch>
        </p:blipFill>
        <p:spPr>
          <a:xfrm>
            <a:off x="3336086" y="4985350"/>
            <a:ext cx="449970" cy="648577"/>
          </a:xfrm>
          <a:prstGeom prst="rect">
            <a:avLst/>
          </a:prstGeom>
        </p:spPr>
      </p:pic>
      <p:sp>
        <p:nvSpPr>
          <p:cNvPr id="42" name="TextBox 41"/>
          <p:cNvSpPr txBox="1"/>
          <p:nvPr/>
        </p:nvSpPr>
        <p:spPr>
          <a:xfrm>
            <a:off x="3005418" y="4795764"/>
            <a:ext cx="885179" cy="215444"/>
          </a:xfrm>
          <a:prstGeom prst="rect">
            <a:avLst/>
          </a:prstGeom>
          <a:noFill/>
        </p:spPr>
        <p:txBody>
          <a:bodyPr wrap="none" rtlCol="0">
            <a:spAutoFit/>
          </a:bodyPr>
          <a:lstStyle/>
          <a:p>
            <a:r>
              <a:rPr lang="en-US" sz="800" dirty="0" err="1" smtClean="0"/>
              <a:t>nonPoliceLogical</a:t>
            </a:r>
            <a:endParaRPr lang="en-US" sz="800" dirty="0"/>
          </a:p>
        </p:txBody>
      </p:sp>
      <p:sp>
        <p:nvSpPr>
          <p:cNvPr id="43" name="TextBox 42"/>
          <p:cNvSpPr txBox="1"/>
          <p:nvPr/>
        </p:nvSpPr>
        <p:spPr>
          <a:xfrm>
            <a:off x="7731465" y="5246007"/>
            <a:ext cx="2910477" cy="369332"/>
          </a:xfrm>
          <a:prstGeom prst="rect">
            <a:avLst/>
          </a:prstGeom>
          <a:noFill/>
        </p:spPr>
        <p:txBody>
          <a:bodyPr wrap="none" rtlCol="0">
            <a:spAutoFit/>
          </a:bodyPr>
          <a:lstStyle/>
          <a:p>
            <a:r>
              <a:rPr lang="en-US" dirty="0" smtClean="0"/>
              <a:t>9:20 1HR 20Minutes $200/</a:t>
            </a:r>
            <a:r>
              <a:rPr lang="en-US" dirty="0" err="1" smtClean="0"/>
              <a:t>hr</a:t>
            </a:r>
            <a:endParaRPr lang="en-US" dirty="0"/>
          </a:p>
        </p:txBody>
      </p:sp>
      <p:pic>
        <p:nvPicPr>
          <p:cNvPr id="44" name="Picture 4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83273" y="4676609"/>
            <a:ext cx="1521081" cy="651892"/>
          </a:xfrm>
          <a:prstGeom prst="rect">
            <a:avLst/>
          </a:prstGeom>
        </p:spPr>
      </p:pic>
      <p:pic>
        <p:nvPicPr>
          <p:cNvPr id="45" name="Picture 4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52302" y="4384235"/>
            <a:ext cx="1516174" cy="649789"/>
          </a:xfrm>
          <a:prstGeom prst="rect">
            <a:avLst/>
          </a:prstGeom>
        </p:spPr>
      </p:pic>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43915" y="4523333"/>
            <a:ext cx="1516174" cy="649789"/>
          </a:xfrm>
          <a:prstGeom prst="rect">
            <a:avLst/>
          </a:prstGeom>
        </p:spPr>
      </p:pic>
      <p:pic>
        <p:nvPicPr>
          <p:cNvPr id="49" name="Picture 4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617381" y="4596218"/>
            <a:ext cx="1516174" cy="649789"/>
          </a:xfrm>
          <a:prstGeom prst="rect">
            <a:avLst/>
          </a:prstGeom>
        </p:spPr>
      </p:pic>
      <p:sp>
        <p:nvSpPr>
          <p:cNvPr id="47" name="TextBox 46"/>
          <p:cNvSpPr txBox="1"/>
          <p:nvPr/>
        </p:nvSpPr>
        <p:spPr>
          <a:xfrm>
            <a:off x="674696" y="5894079"/>
            <a:ext cx="11308975" cy="984885"/>
          </a:xfrm>
          <a:prstGeom prst="rect">
            <a:avLst/>
          </a:prstGeom>
          <a:noFill/>
        </p:spPr>
        <p:txBody>
          <a:bodyPr wrap="square" rtlCol="0">
            <a:spAutoFit/>
          </a:bodyPr>
          <a:lstStyle/>
          <a:p>
            <a:endParaRPr lang="en-US" b="1" dirty="0" smtClean="0"/>
          </a:p>
          <a:p>
            <a:r>
              <a:rPr lang="en-US" sz="1000" b="1" dirty="0" smtClean="0"/>
              <a:t>41.INT.IPX </a:t>
            </a:r>
            <a:r>
              <a:rPr lang="en-US" sz="1000" dirty="0" smtClean="0"/>
              <a:t> </a:t>
            </a:r>
            <a:r>
              <a:rPr lang="en-US" sz="1000" dirty="0" err="1" smtClean="0"/>
              <a:t>PREA.nonPoliceLnagie</a:t>
            </a:r>
            <a:r>
              <a:rPr lang="en-US" sz="1000" dirty="0" smtClean="0"/>
              <a:t>(Asshole). Tell you father this </a:t>
            </a:r>
            <a:r>
              <a:rPr lang="en-US" sz="1000" dirty="0" err="1" smtClean="0"/>
              <a:t>german</a:t>
            </a:r>
            <a:r>
              <a:rPr lang="en-US" sz="1000" dirty="0" smtClean="0"/>
              <a:t> “</a:t>
            </a:r>
            <a:r>
              <a:rPr lang="en-US" sz="1000" dirty="0" err="1" smtClean="0"/>
              <a:t>archloch</a:t>
            </a:r>
            <a:r>
              <a:rPr lang="en-US" sz="1000" dirty="0" smtClean="0"/>
              <a:t>” Davis, </a:t>
            </a:r>
            <a:r>
              <a:rPr lang="en-US" sz="1000" dirty="0" err="1" smtClean="0"/>
              <a:t>Califonria</a:t>
            </a:r>
            <a:r>
              <a:rPr lang="en-US" sz="1000" dirty="0" smtClean="0"/>
              <a:t> 1990</a:t>
            </a:r>
          </a:p>
          <a:p>
            <a:r>
              <a:rPr lang="en-US" sz="1000" dirty="0" smtClean="0"/>
              <a:t>INT.IPX  </a:t>
            </a:r>
            <a:r>
              <a:rPr lang="en-US" sz="1000" dirty="0" err="1" smtClean="0"/>
              <a:t>PREA.nonPOcleiLangie</a:t>
            </a:r>
            <a:r>
              <a:rPr lang="en-US" sz="1000" dirty="0" smtClean="0"/>
              <a:t>(Hello Daddy you are an </a:t>
            </a:r>
            <a:r>
              <a:rPr lang="en-US" sz="1000" dirty="0" err="1" smtClean="0"/>
              <a:t>Arschloch</a:t>
            </a:r>
            <a:r>
              <a:rPr lang="en-US" sz="1000" dirty="0" smtClean="0"/>
              <a:t>). Do you know what that means? </a:t>
            </a:r>
            <a:r>
              <a:rPr lang="en-US" sz="1000" dirty="0" err="1" smtClean="0"/>
              <a:t>Buthole</a:t>
            </a:r>
            <a:r>
              <a:rPr lang="en-US" sz="1000" dirty="0" smtClean="0"/>
              <a:t>, Asshole</a:t>
            </a:r>
          </a:p>
          <a:p>
            <a:r>
              <a:rPr lang="en-US" sz="1000" dirty="0" smtClean="0"/>
              <a:t>RHIEN-MAIN,FRAKFURT 1990</a:t>
            </a:r>
          </a:p>
          <a:p>
            <a:r>
              <a:rPr lang="en-US" sz="1000" dirty="0" smtClean="0"/>
              <a:t>INT.IPX-&gt;FRA:SFO</a:t>
            </a:r>
            <a:endParaRPr lang="en-US" sz="1000" dirty="0"/>
          </a:p>
        </p:txBody>
      </p:sp>
      <p:sp>
        <p:nvSpPr>
          <p:cNvPr id="51" name="TextBox 50"/>
          <p:cNvSpPr txBox="1"/>
          <p:nvPr/>
        </p:nvSpPr>
        <p:spPr>
          <a:xfrm>
            <a:off x="6958101" y="5942616"/>
            <a:ext cx="5233899" cy="1046440"/>
          </a:xfrm>
          <a:prstGeom prst="rect">
            <a:avLst/>
          </a:prstGeom>
          <a:noFill/>
        </p:spPr>
        <p:txBody>
          <a:bodyPr wrap="square" rtlCol="0">
            <a:spAutoFit/>
          </a:bodyPr>
          <a:lstStyle/>
          <a:p>
            <a:r>
              <a:rPr lang="en-US" dirty="0" smtClean="0"/>
              <a:t>INT.IPX </a:t>
            </a:r>
            <a:r>
              <a:rPr lang="en-US" sz="800" strike="sngStrike" dirty="0" smtClean="0"/>
              <a:t>I am here at the dorm </a:t>
            </a:r>
            <a:r>
              <a:rPr lang="en-US" sz="800" strike="sngStrike" dirty="0" err="1" smtClean="0"/>
              <a:t>monestary</a:t>
            </a:r>
            <a:r>
              <a:rPr lang="en-US" sz="800" strike="sngStrike" dirty="0" smtClean="0"/>
              <a:t> on the phone with my mother. I </a:t>
            </a:r>
            <a:r>
              <a:rPr lang="en-US" sz="800" strike="sngStrike" dirty="0" err="1" smtClean="0"/>
              <a:t>talke</a:t>
            </a:r>
            <a:r>
              <a:rPr lang="en-US" sz="800" strike="sngStrike" dirty="0" smtClean="0"/>
              <a:t> to Brad or Free and it was odd wiring because of the plants(as interest or hobby questioning)</a:t>
            </a:r>
          </a:p>
          <a:p>
            <a:r>
              <a:rPr lang="en-US" sz="800" strike="sngStrike" dirty="0" smtClean="0"/>
              <a:t>0.1 The </a:t>
            </a:r>
            <a:r>
              <a:rPr lang="en-US" sz="800" strike="sngStrike" dirty="0" err="1" smtClean="0"/>
              <a:t>errection</a:t>
            </a:r>
            <a:r>
              <a:rPr lang="en-US" dirty="0" smtClean="0"/>
              <a:t>. 	</a:t>
            </a:r>
            <a:r>
              <a:rPr lang="en-US" strike="sngStrike" dirty="0" smtClean="0"/>
              <a:t>Free</a:t>
            </a:r>
            <a:r>
              <a:rPr lang="en-US" dirty="0" smtClean="0"/>
              <a:t> </a:t>
            </a:r>
          </a:p>
          <a:p>
            <a:r>
              <a:rPr lang="en-US" strike="sngStrike" dirty="0" smtClean="0"/>
              <a:t>“Plants</a:t>
            </a:r>
            <a:r>
              <a:rPr lang="en-US" dirty="0" smtClean="0"/>
              <a:t>” </a:t>
            </a:r>
            <a:r>
              <a:rPr lang="en-US" sz="1100" dirty="0" err="1" smtClean="0"/>
              <a:t>TIMOTHY:tiboroun</a:t>
            </a:r>
            <a:endParaRPr lang="en-US" sz="1100" dirty="0"/>
          </a:p>
        </p:txBody>
      </p:sp>
      <p:sp>
        <p:nvSpPr>
          <p:cNvPr id="52" name="TextBox 51"/>
          <p:cNvSpPr txBox="1"/>
          <p:nvPr/>
        </p:nvSpPr>
        <p:spPr>
          <a:xfrm>
            <a:off x="8916567" y="6613126"/>
            <a:ext cx="1770869" cy="369332"/>
          </a:xfrm>
          <a:prstGeom prst="rect">
            <a:avLst/>
          </a:prstGeom>
          <a:noFill/>
        </p:spPr>
        <p:txBody>
          <a:bodyPr wrap="none" rtlCol="0">
            <a:spAutoFit/>
          </a:bodyPr>
          <a:lstStyle/>
          <a:p>
            <a:r>
              <a:rPr lang="en-US" dirty="0" smtClean="0"/>
              <a:t>Wells Fargo Matt</a:t>
            </a:r>
            <a:endParaRPr lang="en-US" dirty="0"/>
          </a:p>
        </p:txBody>
      </p:sp>
      <p:cxnSp>
        <p:nvCxnSpPr>
          <p:cNvPr id="54" name="Straight Connector 53"/>
          <p:cNvCxnSpPr/>
          <p:nvPr/>
        </p:nvCxnSpPr>
        <p:spPr>
          <a:xfrm flipV="1">
            <a:off x="8250891" y="6656171"/>
            <a:ext cx="2124577" cy="332885"/>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0419351" y="6568419"/>
            <a:ext cx="744499" cy="369332"/>
          </a:xfrm>
          <a:prstGeom prst="rect">
            <a:avLst/>
          </a:prstGeom>
          <a:noFill/>
        </p:spPr>
        <p:txBody>
          <a:bodyPr wrap="none" rtlCol="0">
            <a:spAutoFit/>
          </a:bodyPr>
          <a:lstStyle/>
          <a:p>
            <a:r>
              <a:rPr lang="en-US" dirty="0" smtClean="0"/>
              <a:t>!AYSO</a:t>
            </a:r>
            <a:endParaRPr lang="en-US" dirty="0"/>
          </a:p>
        </p:txBody>
      </p:sp>
      <p:sp>
        <p:nvSpPr>
          <p:cNvPr id="58" name="Rectangle 57"/>
          <p:cNvSpPr/>
          <p:nvPr/>
        </p:nvSpPr>
        <p:spPr>
          <a:xfrm>
            <a:off x="6951275" y="5922945"/>
            <a:ext cx="5193526" cy="95052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688347" y="5960311"/>
            <a:ext cx="6236887" cy="85444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6951275" y="5901053"/>
            <a:ext cx="2369303" cy="369332"/>
          </a:xfrm>
          <a:prstGeom prst="rect">
            <a:avLst/>
          </a:prstGeom>
          <a:noFill/>
        </p:spPr>
        <p:txBody>
          <a:bodyPr wrap="none" rtlCol="0">
            <a:spAutoFit/>
          </a:bodyPr>
          <a:lstStyle/>
          <a:p>
            <a:r>
              <a:rPr lang="en-US" b="1" dirty="0" smtClean="0"/>
              <a:t>COURT WATER PLANTS</a:t>
            </a:r>
            <a:endParaRPr lang="en-US" b="1" dirty="0"/>
          </a:p>
        </p:txBody>
      </p:sp>
      <p:sp>
        <p:nvSpPr>
          <p:cNvPr id="57" name="Rectangle 56"/>
          <p:cNvSpPr/>
          <p:nvPr/>
        </p:nvSpPr>
        <p:spPr>
          <a:xfrm>
            <a:off x="756515" y="5998441"/>
            <a:ext cx="686791" cy="369332"/>
          </a:xfrm>
          <a:prstGeom prst="rect">
            <a:avLst/>
          </a:prstGeom>
        </p:spPr>
        <p:txBody>
          <a:bodyPr wrap="none">
            <a:spAutoFit/>
          </a:bodyPr>
          <a:lstStyle/>
          <a:p>
            <a:r>
              <a:rPr lang="en-US" b="1" dirty="0"/>
              <a:t>PREA</a:t>
            </a:r>
            <a:endParaRPr lang="en-US" dirty="0"/>
          </a:p>
        </p:txBody>
      </p:sp>
      <p:sp>
        <p:nvSpPr>
          <p:cNvPr id="50" name="Rectangle 49"/>
          <p:cNvSpPr/>
          <p:nvPr/>
        </p:nvSpPr>
        <p:spPr>
          <a:xfrm>
            <a:off x="30090" y="5915645"/>
            <a:ext cx="1243436" cy="1474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t>Joeb</a:t>
            </a:r>
            <a:r>
              <a:rPr lang="en-US" sz="1000" dirty="0" smtClean="0"/>
              <a:t>/</a:t>
            </a:r>
            <a:r>
              <a:rPr lang="en-US" sz="1000" dirty="0" err="1" smtClean="0"/>
              <a:t>Joeb</a:t>
            </a:r>
            <a:endParaRPr lang="en-US" sz="1000" dirty="0"/>
          </a:p>
        </p:txBody>
      </p:sp>
      <p:sp>
        <p:nvSpPr>
          <p:cNvPr id="60" name="TextBox 59"/>
          <p:cNvSpPr txBox="1"/>
          <p:nvPr/>
        </p:nvSpPr>
        <p:spPr>
          <a:xfrm>
            <a:off x="9920" y="6147851"/>
            <a:ext cx="1330814" cy="215444"/>
          </a:xfrm>
          <a:prstGeom prst="rect">
            <a:avLst/>
          </a:prstGeom>
          <a:solidFill>
            <a:srgbClr val="C00000"/>
          </a:solidFill>
        </p:spPr>
        <p:txBody>
          <a:bodyPr wrap="none" rtlCol="0">
            <a:spAutoFit/>
          </a:bodyPr>
          <a:lstStyle/>
          <a:p>
            <a:r>
              <a:rPr lang="en-US" sz="800" dirty="0" smtClean="0">
                <a:solidFill>
                  <a:schemeClr val="bg1"/>
                </a:solidFill>
              </a:rPr>
              <a:t>St Rita </a:t>
            </a:r>
            <a:r>
              <a:rPr lang="en-US" sz="800" dirty="0" err="1" smtClean="0">
                <a:solidFill>
                  <a:schemeClr val="bg1"/>
                </a:solidFill>
              </a:rPr>
              <a:t>Prision</a:t>
            </a:r>
            <a:r>
              <a:rPr lang="en-US" sz="800" dirty="0" smtClean="0">
                <a:solidFill>
                  <a:schemeClr val="bg1"/>
                </a:solidFill>
              </a:rPr>
              <a:t> Arrest </a:t>
            </a:r>
            <a:r>
              <a:rPr lang="en-US" sz="800" dirty="0" err="1" smtClean="0">
                <a:solidFill>
                  <a:schemeClr val="bg1"/>
                </a:solidFill>
              </a:rPr>
              <a:t>Famliy</a:t>
            </a:r>
            <a:endParaRPr lang="en-US" sz="800" dirty="0">
              <a:solidFill>
                <a:schemeClr val="bg1"/>
              </a:solidFill>
            </a:endParaRPr>
          </a:p>
        </p:txBody>
      </p:sp>
      <p:sp>
        <p:nvSpPr>
          <p:cNvPr id="61" name="TextBox 60"/>
          <p:cNvSpPr txBox="1"/>
          <p:nvPr/>
        </p:nvSpPr>
        <p:spPr>
          <a:xfrm>
            <a:off x="0" y="6286839"/>
            <a:ext cx="3211135" cy="215444"/>
          </a:xfrm>
          <a:prstGeom prst="rect">
            <a:avLst/>
          </a:prstGeom>
          <a:noFill/>
        </p:spPr>
        <p:txBody>
          <a:bodyPr wrap="none" rtlCol="0">
            <a:spAutoFit/>
          </a:bodyPr>
          <a:lstStyle/>
          <a:p>
            <a:r>
              <a:rPr lang="en-US" sz="800" dirty="0" err="1" smtClean="0"/>
              <a:t>Assuemd</a:t>
            </a:r>
            <a:r>
              <a:rPr lang="en-US" sz="800" dirty="0" smtClean="0"/>
              <a:t>: Friction </a:t>
            </a:r>
            <a:r>
              <a:rPr lang="en-US" sz="800" dirty="0" err="1" smtClean="0"/>
              <a:t>nonPolcieRoutesLogical</a:t>
            </a:r>
            <a:r>
              <a:rPr lang="en-US" sz="800" dirty="0" smtClean="0"/>
              <a:t> Daniel, </a:t>
            </a:r>
            <a:r>
              <a:rPr lang="en-US" sz="800" dirty="0" err="1" smtClean="0"/>
              <a:t>motocyels</a:t>
            </a:r>
            <a:r>
              <a:rPr lang="en-US" sz="800" dirty="0" smtClean="0"/>
              <a:t>, KOCHMAN</a:t>
            </a:r>
            <a:endParaRPr lang="en-US" sz="800" dirty="0"/>
          </a:p>
        </p:txBody>
      </p:sp>
      <p:cxnSp>
        <p:nvCxnSpPr>
          <p:cNvPr id="63" name="Straight Connector 62"/>
          <p:cNvCxnSpPr/>
          <p:nvPr/>
        </p:nvCxnSpPr>
        <p:spPr>
          <a:xfrm flipV="1">
            <a:off x="150918" y="6386521"/>
            <a:ext cx="407135" cy="79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5" name="Straight Connector 1024"/>
          <p:cNvCxnSpPr/>
          <p:nvPr/>
        </p:nvCxnSpPr>
        <p:spPr>
          <a:xfrm flipV="1">
            <a:off x="84437" y="2987201"/>
            <a:ext cx="11899234" cy="6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175054" y="4377969"/>
            <a:ext cx="11899234" cy="66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5177118" y="4434483"/>
            <a:ext cx="1916748" cy="138684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288883" y="6255573"/>
            <a:ext cx="3888950" cy="369332"/>
          </a:xfrm>
          <a:prstGeom prst="rect">
            <a:avLst/>
          </a:prstGeom>
          <a:noFill/>
        </p:spPr>
        <p:txBody>
          <a:bodyPr wrap="none" rtlCol="0">
            <a:spAutoFit/>
          </a:bodyPr>
          <a:lstStyle/>
          <a:p>
            <a:r>
              <a:rPr lang="en-US" dirty="0" smtClean="0"/>
              <a:t>FBI:WMD.CPVA(Post Dr. Dr. Prof. Plants)</a:t>
            </a:r>
            <a:endParaRPr lang="en-US" dirty="0"/>
          </a:p>
        </p:txBody>
      </p:sp>
    </p:spTree>
    <p:extLst>
      <p:ext uri="{BB962C8B-B14F-4D97-AF65-F5344CB8AC3E}">
        <p14:creationId xmlns:p14="http://schemas.microsoft.com/office/powerpoint/2010/main" val="3703803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6" name="Oval 5"/>
          <p:cNvSpPr/>
          <p:nvPr/>
        </p:nvSpPr>
        <p:spPr>
          <a:xfrm>
            <a:off x="1518987" y="2790027"/>
            <a:ext cx="457200" cy="2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26104" y="1775169"/>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26104" y="2646936"/>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rot="19978627">
            <a:off x="1258564" y="2428293"/>
            <a:ext cx="551329" cy="1045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51517" y="1328671"/>
            <a:ext cx="2299540" cy="369332"/>
          </a:xfrm>
          <a:prstGeom prst="rect">
            <a:avLst/>
          </a:prstGeom>
          <a:noFill/>
        </p:spPr>
        <p:txBody>
          <a:bodyPr wrap="none" rtlCol="0">
            <a:spAutoFit/>
          </a:bodyPr>
          <a:lstStyle/>
          <a:p>
            <a:r>
              <a:rPr lang="en-US" dirty="0" err="1" smtClean="0"/>
              <a:t>nonPoliceGhostLogical</a:t>
            </a:r>
            <a:endParaRPr lang="en-US" dirty="0"/>
          </a:p>
        </p:txBody>
      </p:sp>
      <p:sp>
        <p:nvSpPr>
          <p:cNvPr id="11" name="TextBox 10"/>
          <p:cNvSpPr txBox="1"/>
          <p:nvPr/>
        </p:nvSpPr>
        <p:spPr>
          <a:xfrm>
            <a:off x="1084661" y="1692657"/>
            <a:ext cx="1170513" cy="646331"/>
          </a:xfrm>
          <a:prstGeom prst="rect">
            <a:avLst/>
          </a:prstGeom>
          <a:noFill/>
        </p:spPr>
        <p:txBody>
          <a:bodyPr wrap="none" rtlCol="0">
            <a:spAutoFit/>
          </a:bodyPr>
          <a:lstStyle/>
          <a:p>
            <a:r>
              <a:rPr lang="en-US" dirty="0" smtClean="0"/>
              <a:t>25%-100%</a:t>
            </a:r>
          </a:p>
          <a:p>
            <a:r>
              <a:rPr lang="en-US" dirty="0" smtClean="0"/>
              <a:t>JUDGE</a:t>
            </a:r>
            <a:endParaRPr lang="en-US" dirty="0"/>
          </a:p>
        </p:txBody>
      </p:sp>
      <p:sp>
        <p:nvSpPr>
          <p:cNvPr id="12" name="Oval 11"/>
          <p:cNvSpPr/>
          <p:nvPr/>
        </p:nvSpPr>
        <p:spPr>
          <a:xfrm>
            <a:off x="2142692" y="1994776"/>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660814" y="1908460"/>
            <a:ext cx="992369" cy="4299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085985" y="2768710"/>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599004" y="2530395"/>
            <a:ext cx="294127" cy="5227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058823" y="1986038"/>
            <a:ext cx="2608278" cy="369332"/>
          </a:xfrm>
          <a:prstGeom prst="rect">
            <a:avLst/>
          </a:prstGeom>
          <a:noFill/>
        </p:spPr>
        <p:txBody>
          <a:bodyPr wrap="none" rtlCol="0">
            <a:spAutoFit/>
          </a:bodyPr>
          <a:lstStyle/>
          <a:p>
            <a:r>
              <a:rPr lang="en-US" dirty="0" smtClean="0"/>
              <a:t>0:34 </a:t>
            </a:r>
            <a:r>
              <a:rPr lang="en-US" strike="sngStrike" dirty="0" smtClean="0"/>
              <a:t>I will give you a hand</a:t>
            </a:r>
            <a:endParaRPr lang="en-US" strike="sngStrike" dirty="0"/>
          </a:p>
        </p:txBody>
      </p:sp>
      <p:sp>
        <p:nvSpPr>
          <p:cNvPr id="3" name="TextBox 2"/>
          <p:cNvSpPr txBox="1"/>
          <p:nvPr/>
        </p:nvSpPr>
        <p:spPr>
          <a:xfrm>
            <a:off x="4058823" y="2355370"/>
            <a:ext cx="8418010" cy="1477328"/>
          </a:xfrm>
          <a:prstGeom prst="rect">
            <a:avLst/>
          </a:prstGeom>
          <a:noFill/>
        </p:spPr>
        <p:txBody>
          <a:bodyPr wrap="none" rtlCol="0">
            <a:spAutoFit/>
          </a:bodyPr>
          <a:lstStyle/>
          <a:p>
            <a:r>
              <a:rPr lang="en-US" dirty="0" smtClean="0"/>
              <a:t>1990 NEW YOUR </a:t>
            </a:r>
            <a:r>
              <a:rPr lang="en-US" strike="sngStrike" dirty="0" smtClean="0"/>
              <a:t>Bowling Joe, Joe </a:t>
            </a:r>
            <a:r>
              <a:rPr lang="en-US" strike="sngStrike" dirty="0" err="1" smtClean="0"/>
              <a:t>thorws</a:t>
            </a:r>
            <a:r>
              <a:rPr lang="en-US" strike="sngStrike" dirty="0" smtClean="0"/>
              <a:t> bowling ball before the pins are sorted at gate</a:t>
            </a:r>
          </a:p>
          <a:p>
            <a:r>
              <a:rPr lang="en-US" dirty="0" smtClean="0"/>
              <a:t>2000 WAR washing </a:t>
            </a:r>
            <a:r>
              <a:rPr lang="en-US" dirty="0" err="1" smtClean="0"/>
              <a:t>salong</a:t>
            </a:r>
            <a:endParaRPr lang="en-US" dirty="0" smtClean="0"/>
          </a:p>
          <a:p>
            <a:r>
              <a:rPr lang="en-US" dirty="0" smtClean="0"/>
              <a:t>NSA(Africa/German Gita </a:t>
            </a:r>
            <a:r>
              <a:rPr lang="en-US" dirty="0" err="1" smtClean="0"/>
              <a:t>Girlfreind</a:t>
            </a:r>
            <a:r>
              <a:rPr lang="en-US" dirty="0" smtClean="0"/>
              <a:t>)	bowling not at POST at </a:t>
            </a:r>
            <a:r>
              <a:rPr lang="en-US" dirty="0" err="1" smtClean="0"/>
              <a:t>german</a:t>
            </a:r>
            <a:r>
              <a:rPr lang="en-US" dirty="0" smtClean="0"/>
              <a:t> </a:t>
            </a:r>
            <a:r>
              <a:rPr lang="en-US" dirty="0" err="1" smtClean="0"/>
              <a:t>iminatat</a:t>
            </a:r>
            <a:endParaRPr lang="en-US" dirty="0" smtClean="0"/>
          </a:p>
          <a:p>
            <a:r>
              <a:rPr lang="en-US" dirty="0" smtClean="0"/>
              <a:t>IPX San </a:t>
            </a:r>
            <a:r>
              <a:rPr lang="en-US" dirty="0" err="1" smtClean="0"/>
              <a:t>Fanci</a:t>
            </a:r>
            <a:r>
              <a:rPr lang="en-US" dirty="0" smtClean="0"/>
              <a:t>, INTENET 2005</a:t>
            </a:r>
          </a:p>
          <a:p>
            <a:r>
              <a:rPr lang="en-US" dirty="0" smtClean="0"/>
              <a:t>2000 INTENENT(56k modem) </a:t>
            </a:r>
            <a:r>
              <a:rPr lang="en-US" dirty="0" err="1" smtClean="0"/>
              <a:t>Redhair</a:t>
            </a:r>
            <a:r>
              <a:rPr lang="en-US" dirty="0" smtClean="0"/>
              <a:t> </a:t>
            </a:r>
            <a:r>
              <a:rPr lang="en-US" dirty="0" err="1" smtClean="0"/>
              <a:t>nonPlcieSexAbuse.nonPoliceComputerTVLogical</a:t>
            </a:r>
            <a:endParaRPr lang="en-US" dirty="0"/>
          </a:p>
        </p:txBody>
      </p:sp>
      <p:cxnSp>
        <p:nvCxnSpPr>
          <p:cNvPr id="30" name="Straight Connector 29"/>
          <p:cNvCxnSpPr/>
          <p:nvPr/>
        </p:nvCxnSpPr>
        <p:spPr>
          <a:xfrm flipV="1">
            <a:off x="5078437" y="1908460"/>
            <a:ext cx="773723" cy="621935"/>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570672" y="3868250"/>
            <a:ext cx="2546723" cy="369332"/>
          </a:xfrm>
          <a:prstGeom prst="rect">
            <a:avLst/>
          </a:prstGeom>
          <a:noFill/>
        </p:spPr>
        <p:txBody>
          <a:bodyPr wrap="none" rtlCol="0">
            <a:spAutoFit/>
          </a:bodyPr>
          <a:lstStyle/>
          <a:p>
            <a:r>
              <a:rPr lang="en-US" dirty="0" err="1" smtClean="0"/>
              <a:t>nonPoliceOverlaysLogical</a:t>
            </a:r>
            <a:endParaRPr lang="en-US" dirty="0"/>
          </a:p>
        </p:txBody>
      </p:sp>
      <p:sp>
        <p:nvSpPr>
          <p:cNvPr id="34" name="Oval 33"/>
          <p:cNvSpPr/>
          <p:nvPr/>
        </p:nvSpPr>
        <p:spPr>
          <a:xfrm>
            <a:off x="1631941" y="5596173"/>
            <a:ext cx="457200" cy="2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39058" y="4581315"/>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39058" y="5453082"/>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rot="19978627">
            <a:off x="1371518" y="5234439"/>
            <a:ext cx="551329" cy="1045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794857" y="4424508"/>
            <a:ext cx="1584088" cy="646331"/>
          </a:xfrm>
          <a:prstGeom prst="rect">
            <a:avLst/>
          </a:prstGeom>
          <a:noFill/>
        </p:spPr>
        <p:txBody>
          <a:bodyPr wrap="none" rtlCol="0">
            <a:spAutoFit/>
          </a:bodyPr>
          <a:lstStyle/>
          <a:p>
            <a:r>
              <a:rPr lang="en-US" dirty="0" smtClean="0"/>
              <a:t>25%-100%</a:t>
            </a:r>
          </a:p>
          <a:p>
            <a:r>
              <a:rPr lang="en-US" dirty="0" smtClean="0"/>
              <a:t>JUDGE-&gt;</a:t>
            </a:r>
            <a:r>
              <a:rPr lang="en-US" strike="sngStrike" dirty="0" smtClean="0"/>
              <a:t>marx0</a:t>
            </a:r>
            <a:endParaRPr lang="en-US" strike="sngStrike" dirty="0"/>
          </a:p>
        </p:txBody>
      </p:sp>
      <p:sp>
        <p:nvSpPr>
          <p:cNvPr id="39" name="Oval 38"/>
          <p:cNvSpPr/>
          <p:nvPr/>
        </p:nvSpPr>
        <p:spPr>
          <a:xfrm>
            <a:off x="4382917" y="5435933"/>
            <a:ext cx="457200" cy="2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490034" y="4421075"/>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490034" y="5292842"/>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rot="19978627">
            <a:off x="4122494" y="5074199"/>
            <a:ext cx="551329" cy="1045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948591" y="4338563"/>
            <a:ext cx="1584088" cy="646331"/>
          </a:xfrm>
          <a:prstGeom prst="rect">
            <a:avLst/>
          </a:prstGeom>
          <a:noFill/>
        </p:spPr>
        <p:txBody>
          <a:bodyPr wrap="none" rtlCol="0">
            <a:spAutoFit/>
          </a:bodyPr>
          <a:lstStyle/>
          <a:p>
            <a:r>
              <a:rPr lang="en-US" dirty="0" smtClean="0"/>
              <a:t>25%-100%</a:t>
            </a:r>
          </a:p>
          <a:p>
            <a:r>
              <a:rPr lang="en-US" dirty="0" smtClean="0"/>
              <a:t>JUDGE-&gt;</a:t>
            </a:r>
            <a:r>
              <a:rPr lang="en-US" strike="sngStrike" dirty="0" smtClean="0"/>
              <a:t>marx0</a:t>
            </a:r>
            <a:endParaRPr lang="en-US" strike="sngStrike" dirty="0"/>
          </a:p>
        </p:txBody>
      </p:sp>
      <p:pic>
        <p:nvPicPr>
          <p:cNvPr id="31" name="Picture 30"/>
          <p:cNvPicPr>
            <a:picLocks noChangeAspect="1"/>
          </p:cNvPicPr>
          <p:nvPr/>
        </p:nvPicPr>
        <p:blipFill>
          <a:blip r:embed="rId2"/>
          <a:stretch>
            <a:fillRect/>
          </a:stretch>
        </p:blipFill>
        <p:spPr>
          <a:xfrm>
            <a:off x="3887033" y="4264264"/>
            <a:ext cx="2257143" cy="2123810"/>
          </a:xfrm>
          <a:prstGeom prst="rect">
            <a:avLst/>
          </a:prstGeom>
          <a:solidFill>
            <a:srgbClr val="000000">
              <a:alpha val="20000"/>
            </a:srgbClr>
          </a:solidFill>
        </p:spPr>
      </p:pic>
      <p:sp>
        <p:nvSpPr>
          <p:cNvPr id="44" name="Oval 43"/>
          <p:cNvSpPr/>
          <p:nvPr/>
        </p:nvSpPr>
        <p:spPr>
          <a:xfrm>
            <a:off x="7203908" y="5483801"/>
            <a:ext cx="457200" cy="2816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311025" y="4468943"/>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311025" y="5340710"/>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19978627">
            <a:off x="6943485" y="5122067"/>
            <a:ext cx="551329" cy="10454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6769582" y="4386431"/>
            <a:ext cx="1170513" cy="646331"/>
          </a:xfrm>
          <a:prstGeom prst="rect">
            <a:avLst/>
          </a:prstGeom>
          <a:noFill/>
        </p:spPr>
        <p:txBody>
          <a:bodyPr wrap="none" rtlCol="0">
            <a:spAutoFit/>
          </a:bodyPr>
          <a:lstStyle/>
          <a:p>
            <a:r>
              <a:rPr lang="en-US" dirty="0" smtClean="0"/>
              <a:t>25%-100%</a:t>
            </a:r>
          </a:p>
          <a:p>
            <a:r>
              <a:rPr lang="en-US" dirty="0" smtClean="0"/>
              <a:t>JUDGE-</a:t>
            </a:r>
            <a:endParaRPr lang="en-US" strike="sngStrike" dirty="0"/>
          </a:p>
        </p:txBody>
      </p:sp>
      <p:sp>
        <p:nvSpPr>
          <p:cNvPr id="49" name="Oval 48"/>
          <p:cNvSpPr/>
          <p:nvPr/>
        </p:nvSpPr>
        <p:spPr>
          <a:xfrm>
            <a:off x="8687095" y="4566776"/>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9205217" y="4480460"/>
            <a:ext cx="992369" cy="4299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8630388" y="5340710"/>
            <a:ext cx="1237129" cy="11698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9143407" y="5102395"/>
            <a:ext cx="294127" cy="5227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a:blip r:embed="rId2"/>
          <a:stretch>
            <a:fillRect/>
          </a:stretch>
        </p:blipFill>
        <p:spPr>
          <a:xfrm>
            <a:off x="8572829" y="4562704"/>
            <a:ext cx="2257143" cy="2123810"/>
          </a:xfrm>
          <a:prstGeom prst="rect">
            <a:avLst/>
          </a:prstGeom>
          <a:solidFill>
            <a:srgbClr val="000000">
              <a:alpha val="20000"/>
            </a:srgbClr>
          </a:solidFill>
        </p:spPr>
      </p:pic>
      <p:cxnSp>
        <p:nvCxnSpPr>
          <p:cNvPr id="55" name="Straight Connector 54"/>
          <p:cNvCxnSpPr/>
          <p:nvPr/>
        </p:nvCxnSpPr>
        <p:spPr>
          <a:xfrm flipV="1">
            <a:off x="468241" y="3930719"/>
            <a:ext cx="11685563" cy="47868"/>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208642" y="1362172"/>
            <a:ext cx="11983357" cy="254433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319343" y="4144824"/>
            <a:ext cx="11983357" cy="254433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flipV="1">
            <a:off x="4398158" y="2355370"/>
            <a:ext cx="2371424" cy="738664"/>
          </a:xfrm>
          <a:prstGeom prst="line">
            <a:avLst/>
          </a:prstGeom>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5362962" y="1448246"/>
            <a:ext cx="1184940" cy="369332"/>
          </a:xfrm>
          <a:prstGeom prst="rect">
            <a:avLst/>
          </a:prstGeom>
        </p:spPr>
        <p:txBody>
          <a:bodyPr wrap="none">
            <a:spAutoFit/>
          </a:bodyPr>
          <a:lstStyle/>
          <a:p>
            <a:r>
              <a:rPr lang="en-US" b="1" cap="all" dirty="0">
                <a:solidFill>
                  <a:srgbClr val="333333"/>
                </a:solidFill>
                <a:latin typeface="Lato"/>
              </a:rPr>
              <a:t>TRAUMA</a:t>
            </a:r>
            <a:endParaRPr lang="en-US" b="1" i="0" u="none" strike="noStrike" cap="all" dirty="0">
              <a:solidFill>
                <a:srgbClr val="333333"/>
              </a:solidFill>
              <a:effectLst/>
              <a:latin typeface="Lato"/>
            </a:endParaRPr>
          </a:p>
        </p:txBody>
      </p:sp>
      <p:pic>
        <p:nvPicPr>
          <p:cNvPr id="61" name="Picture 60"/>
          <p:cNvPicPr>
            <a:picLocks noChangeAspect="1"/>
          </p:cNvPicPr>
          <p:nvPr/>
        </p:nvPicPr>
        <p:blipFill>
          <a:blip r:embed="rId3"/>
          <a:stretch>
            <a:fillRect/>
          </a:stretch>
        </p:blipFill>
        <p:spPr>
          <a:xfrm>
            <a:off x="5547748" y="1809443"/>
            <a:ext cx="2376652" cy="1654150"/>
          </a:xfrm>
          <a:prstGeom prst="rect">
            <a:avLst/>
          </a:prstGeom>
        </p:spPr>
      </p:pic>
      <p:sp>
        <p:nvSpPr>
          <p:cNvPr id="14" name="TextBox 13"/>
          <p:cNvSpPr txBox="1"/>
          <p:nvPr/>
        </p:nvSpPr>
        <p:spPr>
          <a:xfrm>
            <a:off x="794857" y="3417699"/>
            <a:ext cx="6667916" cy="369332"/>
          </a:xfrm>
          <a:prstGeom prst="rect">
            <a:avLst/>
          </a:prstGeom>
          <a:noFill/>
        </p:spPr>
        <p:txBody>
          <a:bodyPr wrap="none" rtlCol="0">
            <a:spAutoFit/>
          </a:bodyPr>
          <a:lstStyle/>
          <a:p>
            <a:r>
              <a:rPr lang="en-US" dirty="0" smtClean="0"/>
              <a:t>0.1 </a:t>
            </a:r>
            <a:r>
              <a:rPr lang="en-US" dirty="0" err="1" smtClean="0"/>
              <a:t>nonPoliceMonitroing.nonPoliceAudienceLogical</a:t>
            </a:r>
            <a:r>
              <a:rPr lang="en-US" dirty="0" smtClean="0"/>
              <a:t> Trauma/</a:t>
            </a:r>
            <a:r>
              <a:rPr lang="en-US" dirty="0" err="1" smtClean="0"/>
              <a:t>Cognitve</a:t>
            </a:r>
            <a:endParaRPr lang="en-US" dirty="0"/>
          </a:p>
        </p:txBody>
      </p:sp>
    </p:spTree>
    <p:extLst>
      <p:ext uri="{BB962C8B-B14F-4D97-AF65-F5344CB8AC3E}">
        <p14:creationId xmlns:p14="http://schemas.microsoft.com/office/powerpoint/2010/main" val="2288351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855210" y="3680521"/>
            <a:ext cx="10336790" cy="299174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2" name="Rectangle 1"/>
          <p:cNvSpPr/>
          <p:nvPr/>
        </p:nvSpPr>
        <p:spPr>
          <a:xfrm>
            <a:off x="2364934" y="2235047"/>
            <a:ext cx="4200252" cy="369332"/>
          </a:xfrm>
          <a:prstGeom prst="rect">
            <a:avLst/>
          </a:prstGeom>
        </p:spPr>
        <p:txBody>
          <a:bodyPr wrap="none">
            <a:spAutoFit/>
          </a:bodyPr>
          <a:lstStyle/>
          <a:p>
            <a:r>
              <a:rPr lang="en-US" dirty="0"/>
              <a:t>$</a:t>
            </a:r>
            <a:r>
              <a:rPr lang="en-US" dirty="0" err="1"/>
              <a:t>env:PATH</a:t>
            </a:r>
            <a:r>
              <a:rPr lang="en-US" dirty="0"/>
              <a:t>="$PATH;$</a:t>
            </a:r>
            <a:r>
              <a:rPr lang="en-US" dirty="0" err="1"/>
              <a:t>env:JAVA_HOME</a:t>
            </a:r>
            <a:r>
              <a:rPr lang="en-US" dirty="0"/>
              <a:t>\bin"</a:t>
            </a:r>
          </a:p>
        </p:txBody>
      </p:sp>
      <p:sp>
        <p:nvSpPr>
          <p:cNvPr id="3" name="Rectangle 2"/>
          <p:cNvSpPr/>
          <p:nvPr/>
        </p:nvSpPr>
        <p:spPr>
          <a:xfrm>
            <a:off x="2504037" y="1443973"/>
            <a:ext cx="2937163" cy="6373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nonPoliceDevelopment</a:t>
            </a:r>
            <a:endParaRPr lang="en-US" dirty="0"/>
          </a:p>
        </p:txBody>
      </p:sp>
      <p:sp>
        <p:nvSpPr>
          <p:cNvPr id="6" name="Rectangle 5"/>
          <p:cNvSpPr/>
          <p:nvPr/>
        </p:nvSpPr>
        <p:spPr>
          <a:xfrm>
            <a:off x="2483860" y="2604379"/>
            <a:ext cx="8271164" cy="369332"/>
          </a:xfrm>
          <a:prstGeom prst="rect">
            <a:avLst/>
          </a:prstGeom>
        </p:spPr>
        <p:txBody>
          <a:bodyPr wrap="square">
            <a:spAutoFit/>
          </a:bodyPr>
          <a:lstStyle/>
          <a:p>
            <a:r>
              <a:rPr lang="en-US" dirty="0"/>
              <a:t>$</a:t>
            </a:r>
            <a:r>
              <a:rPr lang="en-US" dirty="0" err="1"/>
              <a:t>env:JAVA_HOME</a:t>
            </a:r>
            <a:r>
              <a:rPr lang="en-US" dirty="0"/>
              <a:t>="C:\Users\User_Kiosk_LL_Public\Desktop\ibm\jvm</a:t>
            </a:r>
            <a:r>
              <a:rPr lang="en-US" dirty="0" smtClean="0"/>
              <a:t>"</a:t>
            </a:r>
            <a:endParaRPr lang="en-US" dirty="0"/>
          </a:p>
        </p:txBody>
      </p:sp>
      <p:sp>
        <p:nvSpPr>
          <p:cNvPr id="7" name="TextBox 6"/>
          <p:cNvSpPr txBox="1"/>
          <p:nvPr/>
        </p:nvSpPr>
        <p:spPr>
          <a:xfrm>
            <a:off x="1855210" y="3651632"/>
            <a:ext cx="10645671" cy="3139321"/>
          </a:xfrm>
          <a:prstGeom prst="rect">
            <a:avLst/>
          </a:prstGeom>
          <a:noFill/>
        </p:spPr>
        <p:txBody>
          <a:bodyPr wrap="none" rtlCol="0">
            <a:spAutoFit/>
          </a:bodyPr>
          <a:lstStyle/>
          <a:p>
            <a:r>
              <a:rPr lang="en-US" dirty="0" smtClean="0"/>
              <a:t>VIRINGA MARY 1994 CAR.G CPVA ejaculation </a:t>
            </a:r>
            <a:r>
              <a:rPr lang="en-US" dirty="0" err="1" smtClean="0"/>
              <a:t>nonPoliceTRX</a:t>
            </a:r>
            <a:r>
              <a:rPr lang="en-US" strike="sngStrike" dirty="0" smtClean="0"/>
              <a:t>{start -&gt; finish)</a:t>
            </a:r>
          </a:p>
          <a:p>
            <a:r>
              <a:rPr lang="en-US" dirty="0" smtClean="0"/>
              <a:t>§Stalking</a:t>
            </a:r>
          </a:p>
          <a:p>
            <a:r>
              <a:rPr lang="en-US" dirty="0"/>
              <a:t>		</a:t>
            </a:r>
            <a:r>
              <a:rPr lang="en-US" dirty="0" err="1" smtClean="0"/>
              <a:t>Bejmain</a:t>
            </a:r>
            <a:r>
              <a:rPr lang="en-US" dirty="0" smtClean="0"/>
              <a:t> </a:t>
            </a:r>
            <a:r>
              <a:rPr lang="en-US" dirty="0" err="1" smtClean="0"/>
              <a:t>Franlikn</a:t>
            </a:r>
            <a:r>
              <a:rPr lang="en-US" dirty="0" smtClean="0"/>
              <a:t> </a:t>
            </a:r>
            <a:r>
              <a:rPr lang="en-US" dirty="0" err="1" smtClean="0"/>
              <a:t>Doublass</a:t>
            </a:r>
            <a:r>
              <a:rPr lang="en-US" dirty="0" smtClean="0"/>
              <a:t>, </a:t>
            </a:r>
            <a:r>
              <a:rPr lang="en-US" dirty="0" err="1" smtClean="0"/>
              <a:t>Dr</a:t>
            </a:r>
            <a:r>
              <a:rPr lang="en-US" dirty="0" smtClean="0"/>
              <a:t> </a:t>
            </a:r>
            <a:r>
              <a:rPr lang="en-US" dirty="0" err="1" smtClean="0"/>
              <a:t>Physican</a:t>
            </a:r>
            <a:r>
              <a:rPr lang="en-US" dirty="0" smtClean="0"/>
              <a:t> and Judge  (Picture in Hallway)</a:t>
            </a:r>
          </a:p>
          <a:p>
            <a:r>
              <a:rPr lang="en-US" dirty="0"/>
              <a:t>	</a:t>
            </a:r>
            <a:r>
              <a:rPr lang="en-US" dirty="0" smtClean="0"/>
              <a:t>   </a:t>
            </a:r>
            <a:r>
              <a:rPr lang="en-US" dirty="0" err="1" smtClean="0"/>
              <a:t>assuemd</a:t>
            </a:r>
            <a:r>
              <a:rPr lang="en-US" dirty="0" smtClean="0"/>
              <a:t>: CIVIL CODE ( DOCTOR )</a:t>
            </a:r>
          </a:p>
          <a:p>
            <a:r>
              <a:rPr lang="en-US" dirty="0" smtClean="0"/>
              <a:t>	</a:t>
            </a:r>
            <a:r>
              <a:rPr lang="en-US" dirty="0"/>
              <a:t>	</a:t>
            </a:r>
            <a:r>
              <a:rPr lang="en-US" dirty="0" err="1"/>
              <a:t>nonPolcieAudience.QUEUE</a:t>
            </a:r>
            <a:r>
              <a:rPr lang="en-US" dirty="0"/>
              <a:t>(</a:t>
            </a:r>
            <a:r>
              <a:rPr lang="en-US" dirty="0" err="1"/>
              <a:t>nonPoliceVoted:assuemd:BLACK</a:t>
            </a:r>
            <a:r>
              <a:rPr lang="en-US" dirty="0" smtClean="0"/>
              <a:t>)</a:t>
            </a:r>
          </a:p>
          <a:p>
            <a:r>
              <a:rPr lang="en-US" dirty="0"/>
              <a:t>	</a:t>
            </a:r>
            <a:r>
              <a:rPr lang="en-US" dirty="0" smtClean="0"/>
              <a:t>10:58</a:t>
            </a:r>
          </a:p>
          <a:p>
            <a:r>
              <a:rPr lang="en-US" dirty="0"/>
              <a:t>	</a:t>
            </a:r>
            <a:r>
              <a:rPr lang="en-US" dirty="0" smtClean="0"/>
              <a:t> FORT WORTH COURT </a:t>
            </a:r>
            <a:r>
              <a:rPr lang="en-US" dirty="0" err="1" smtClean="0"/>
              <a:t>nonPolcieAudience.QUEUE</a:t>
            </a:r>
            <a:r>
              <a:rPr lang="en-US" dirty="0" smtClean="0"/>
              <a:t>(</a:t>
            </a:r>
            <a:r>
              <a:rPr lang="en-US" dirty="0" err="1" smtClean="0"/>
              <a:t>nonPoliceVoted:assuemd:BLACK</a:t>
            </a:r>
            <a:r>
              <a:rPr lang="en-US" dirty="0" smtClean="0"/>
              <a:t>)</a:t>
            </a:r>
          </a:p>
          <a:p>
            <a:r>
              <a:rPr lang="en-US" dirty="0"/>
              <a:t>	</a:t>
            </a:r>
            <a:r>
              <a:rPr lang="en-US" dirty="0" smtClean="0"/>
              <a:t>		1 </a:t>
            </a:r>
            <a:r>
              <a:rPr lang="en-US" dirty="0" err="1" smtClean="0"/>
              <a:t>Femal</a:t>
            </a:r>
            <a:r>
              <a:rPr lang="en-US" dirty="0" smtClean="0"/>
              <a:t> </a:t>
            </a:r>
            <a:r>
              <a:rPr lang="en-US" dirty="0" err="1" smtClean="0"/>
              <a:t>Frederk</a:t>
            </a:r>
            <a:r>
              <a:rPr lang="en-US" dirty="0" smtClean="0"/>
              <a:t> </a:t>
            </a:r>
            <a:r>
              <a:rPr lang="en-US" dirty="0" err="1" smtClean="0"/>
              <a:t>Berjmsni</a:t>
            </a:r>
            <a:r>
              <a:rPr lang="en-US" dirty="0" smtClean="0"/>
              <a:t> </a:t>
            </a:r>
            <a:r>
              <a:rPr lang="en-US" dirty="0" err="1" smtClean="0"/>
              <a:t>Frmanklin</a:t>
            </a:r>
            <a:r>
              <a:rPr lang="en-US" dirty="0" smtClean="0"/>
              <a:t> Fort </a:t>
            </a:r>
            <a:r>
              <a:rPr lang="en-US" dirty="0" err="1" smtClean="0"/>
              <a:t>Worht</a:t>
            </a:r>
            <a:r>
              <a:rPr lang="en-US" dirty="0" smtClean="0"/>
              <a:t>, </a:t>
            </a:r>
            <a:r>
              <a:rPr lang="en-US" dirty="0" err="1" smtClean="0"/>
              <a:t>Cort</a:t>
            </a:r>
            <a:r>
              <a:rPr lang="en-US" dirty="0" smtClean="0"/>
              <a:t> Wife. </a:t>
            </a:r>
            <a:r>
              <a:rPr lang="en-US" strike="sngStrike" dirty="0" err="1" smtClean="0"/>
              <a:t>Coisng</a:t>
            </a:r>
            <a:r>
              <a:rPr lang="en-US" strike="sngStrike" dirty="0" smtClean="0"/>
              <a:t>. Which is great.</a:t>
            </a:r>
          </a:p>
          <a:p>
            <a:r>
              <a:rPr lang="en-US" dirty="0" smtClean="0"/>
              <a:t>			1 backup	</a:t>
            </a:r>
          </a:p>
          <a:p>
            <a:r>
              <a:rPr lang="en-US" dirty="0"/>
              <a:t>	</a:t>
            </a:r>
            <a:r>
              <a:rPr lang="en-US" dirty="0" smtClean="0"/>
              <a:t>11:00 POLICE HIDDEN BEHIND TREE </a:t>
            </a:r>
            <a:r>
              <a:rPr lang="en-US" strike="sngStrike" dirty="0" smtClean="0"/>
              <a:t>noticed then intentionally</a:t>
            </a:r>
            <a:r>
              <a:rPr lang="en-US" dirty="0" smtClean="0"/>
              <a:t> !NOTIECED</a:t>
            </a:r>
          </a:p>
          <a:p>
            <a:r>
              <a:rPr lang="en-US" dirty="0" smtClean="0"/>
              <a:t>	11:00 </a:t>
            </a:r>
            <a:endParaRPr lang="en-US" dirty="0"/>
          </a:p>
        </p:txBody>
      </p:sp>
      <p:sp>
        <p:nvSpPr>
          <p:cNvPr id="8" name="Rectangle 7"/>
          <p:cNvSpPr/>
          <p:nvPr/>
        </p:nvSpPr>
        <p:spPr>
          <a:xfrm>
            <a:off x="2677824" y="4186528"/>
            <a:ext cx="854721" cy="253916"/>
          </a:xfrm>
          <a:prstGeom prst="rect">
            <a:avLst/>
          </a:prstGeom>
          <a:solidFill>
            <a:srgbClr val="C00000"/>
          </a:solidFill>
        </p:spPr>
        <p:txBody>
          <a:bodyPr wrap="none">
            <a:spAutoFit/>
          </a:bodyPr>
          <a:lstStyle/>
          <a:p>
            <a:r>
              <a:rPr lang="en-US" sz="1050" dirty="0">
                <a:solidFill>
                  <a:schemeClr val="bg1"/>
                </a:solidFill>
              </a:rPr>
              <a:t>MICHA(777)</a:t>
            </a:r>
          </a:p>
        </p:txBody>
      </p:sp>
      <p:sp>
        <p:nvSpPr>
          <p:cNvPr id="9" name="TextBox 8"/>
          <p:cNvSpPr txBox="1"/>
          <p:nvPr/>
        </p:nvSpPr>
        <p:spPr>
          <a:xfrm>
            <a:off x="6832752" y="2994862"/>
            <a:ext cx="3493943" cy="784830"/>
          </a:xfrm>
          <a:prstGeom prst="rect">
            <a:avLst/>
          </a:prstGeom>
          <a:noFill/>
        </p:spPr>
        <p:txBody>
          <a:bodyPr wrap="square" rtlCol="0">
            <a:spAutoFit/>
          </a:bodyPr>
          <a:lstStyle/>
          <a:p>
            <a:r>
              <a:rPr lang="en-US" dirty="0" smtClean="0"/>
              <a:t>1994 </a:t>
            </a:r>
            <a:r>
              <a:rPr lang="en-US" sz="800" strike="sngStrike" dirty="0" smtClean="0"/>
              <a:t>White male very dark tanned skinned. </a:t>
            </a:r>
            <a:r>
              <a:rPr lang="en-US" sz="800" strike="sngStrike" dirty="0" err="1" smtClean="0"/>
              <a:t>Gheoh</a:t>
            </a:r>
            <a:r>
              <a:rPr lang="en-US" sz="800" strike="sngStrike" dirty="0" smtClean="0"/>
              <a:t>(</a:t>
            </a:r>
            <a:r>
              <a:rPr lang="en-US" sz="800" strike="sngStrike" dirty="0" err="1" smtClean="0"/>
              <a:t>michealel</a:t>
            </a:r>
            <a:r>
              <a:rPr lang="en-US" sz="800" strike="sngStrike" dirty="0" smtClean="0"/>
              <a:t> </a:t>
            </a:r>
            <a:r>
              <a:rPr lang="en-US" sz="800" strike="sngStrike" dirty="0" err="1" smtClean="0"/>
              <a:t>heger</a:t>
            </a:r>
            <a:r>
              <a:rPr lang="en-US" sz="800" strike="sngStrike" dirty="0" smtClean="0"/>
              <a:t>) used as </a:t>
            </a:r>
            <a:r>
              <a:rPr lang="en-US" sz="800" strike="sngStrike" dirty="0" err="1" smtClean="0"/>
              <a:t>balck</a:t>
            </a:r>
            <a:r>
              <a:rPr lang="en-US" sz="800" strike="sngStrike" dirty="0" smtClean="0"/>
              <a:t> person </a:t>
            </a:r>
            <a:r>
              <a:rPr lang="en-US" sz="800" strike="sngStrike" dirty="0" err="1" smtClean="0"/>
              <a:t>somethiem</a:t>
            </a:r>
            <a:r>
              <a:rPr lang="en-US" sz="800" strike="sngStrike" dirty="0" smtClean="0"/>
              <a:t> in town in </a:t>
            </a:r>
            <a:r>
              <a:rPr lang="en-US" dirty="0" smtClean="0"/>
              <a:t>CIVIL CODE </a:t>
            </a:r>
            <a:r>
              <a:rPr lang="en-US" sz="900" strike="sngStrike" dirty="0" smtClean="0"/>
              <a:t>violations</a:t>
            </a:r>
            <a:endParaRPr lang="en-US" sz="900" strike="sngStrike" dirty="0"/>
          </a:p>
        </p:txBody>
      </p:sp>
      <p:sp>
        <p:nvSpPr>
          <p:cNvPr id="10" name="TextBox 9"/>
          <p:cNvSpPr txBox="1"/>
          <p:nvPr/>
        </p:nvSpPr>
        <p:spPr>
          <a:xfrm>
            <a:off x="413453" y="3005301"/>
            <a:ext cx="6244210" cy="646331"/>
          </a:xfrm>
          <a:prstGeom prst="rect">
            <a:avLst/>
          </a:prstGeom>
          <a:noFill/>
        </p:spPr>
        <p:txBody>
          <a:bodyPr wrap="none" rtlCol="0">
            <a:spAutoFit/>
          </a:bodyPr>
          <a:lstStyle/>
          <a:p>
            <a:r>
              <a:rPr lang="en-US" dirty="0" smtClean="0"/>
              <a:t>GOD.1994 </a:t>
            </a:r>
            <a:r>
              <a:rPr lang="en-US" strike="sngStrike" dirty="0" smtClean="0"/>
              <a:t>same zip code </a:t>
            </a:r>
            <a:r>
              <a:rPr lang="en-US" dirty="0" smtClean="0"/>
              <a:t>75376 IPX US-DE</a:t>
            </a:r>
          </a:p>
          <a:p>
            <a:r>
              <a:rPr lang="en-US" dirty="0"/>
              <a:t> </a:t>
            </a:r>
            <a:r>
              <a:rPr lang="en-US" dirty="0" smtClean="0"/>
              <a:t>PICTURES COURT FORT COURT WORHT </a:t>
            </a:r>
            <a:r>
              <a:rPr lang="en-US" dirty="0" err="1" smtClean="0"/>
              <a:t>Bejamin</a:t>
            </a:r>
            <a:r>
              <a:rPr lang="en-US" dirty="0" smtClean="0"/>
              <a:t> Franklin </a:t>
            </a:r>
            <a:r>
              <a:rPr lang="en-US" dirty="0" err="1" smtClean="0"/>
              <a:t>Barkely</a:t>
            </a:r>
            <a:endParaRPr lang="en-US" dirty="0"/>
          </a:p>
        </p:txBody>
      </p:sp>
      <p:cxnSp>
        <p:nvCxnSpPr>
          <p:cNvPr id="12" name="Straight Arrow Connector 11"/>
          <p:cNvCxnSpPr/>
          <p:nvPr/>
        </p:nvCxnSpPr>
        <p:spPr>
          <a:xfrm flipH="1">
            <a:off x="5572125" y="1581652"/>
            <a:ext cx="1871662" cy="1805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574540" y="1577961"/>
            <a:ext cx="4029436" cy="369332"/>
          </a:xfrm>
          <a:prstGeom prst="rect">
            <a:avLst/>
          </a:prstGeom>
          <a:noFill/>
        </p:spPr>
        <p:txBody>
          <a:bodyPr wrap="none" rtlCol="0">
            <a:spAutoFit/>
          </a:bodyPr>
          <a:lstStyle/>
          <a:p>
            <a:r>
              <a:rPr lang="en-US" dirty="0" smtClean="0"/>
              <a:t>Backup DR. </a:t>
            </a:r>
            <a:r>
              <a:rPr lang="en-US" dirty="0" err="1" smtClean="0"/>
              <a:t>Condelizza</a:t>
            </a:r>
            <a:r>
              <a:rPr lang="en-US" dirty="0" smtClean="0"/>
              <a:t> Rice; VIRING MAR</a:t>
            </a:r>
            <a:endParaRPr lang="en-US" dirty="0"/>
          </a:p>
        </p:txBody>
      </p:sp>
      <p:cxnSp>
        <p:nvCxnSpPr>
          <p:cNvPr id="14" name="Straight Arrow Connector 13"/>
          <p:cNvCxnSpPr/>
          <p:nvPr/>
        </p:nvCxnSpPr>
        <p:spPr>
          <a:xfrm flipH="1">
            <a:off x="1353552" y="1734052"/>
            <a:ext cx="6242635" cy="1271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364933" y="2233682"/>
            <a:ext cx="6921941" cy="76659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a:off x="2160444" y="3120762"/>
            <a:ext cx="782781" cy="9612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58970" y="3170778"/>
            <a:ext cx="2347309" cy="369332"/>
          </a:xfrm>
          <a:prstGeom prst="rect">
            <a:avLst/>
          </a:prstGeom>
          <a:noFill/>
        </p:spPr>
        <p:txBody>
          <a:bodyPr wrap="none" rtlCol="0">
            <a:spAutoFit/>
          </a:bodyPr>
          <a:lstStyle/>
          <a:p>
            <a:r>
              <a:rPr lang="en-US" strike="sngStrike" dirty="0" smtClean="0"/>
              <a:t>Same people in picture</a:t>
            </a:r>
            <a:endParaRPr lang="en-US" strike="sngStrike" dirty="0"/>
          </a:p>
        </p:txBody>
      </p:sp>
      <p:sp>
        <p:nvSpPr>
          <p:cNvPr id="20" name="TextBox 19"/>
          <p:cNvSpPr txBox="1"/>
          <p:nvPr/>
        </p:nvSpPr>
        <p:spPr>
          <a:xfrm>
            <a:off x="4619849" y="3474706"/>
            <a:ext cx="1390124" cy="215444"/>
          </a:xfrm>
          <a:prstGeom prst="rect">
            <a:avLst/>
          </a:prstGeom>
          <a:noFill/>
        </p:spPr>
        <p:txBody>
          <a:bodyPr wrap="none" rtlCol="0">
            <a:spAutoFit/>
          </a:bodyPr>
          <a:lstStyle/>
          <a:p>
            <a:r>
              <a:rPr lang="en-US" sz="800" strike="sngStrike" dirty="0" smtClean="0"/>
              <a:t>Thomas-is-dieter land owner</a:t>
            </a:r>
            <a:endParaRPr lang="en-US" sz="800" strike="sngStrike" dirty="0"/>
          </a:p>
        </p:txBody>
      </p:sp>
      <p:sp>
        <p:nvSpPr>
          <p:cNvPr id="21" name="TextBox 20"/>
          <p:cNvSpPr txBox="1"/>
          <p:nvPr/>
        </p:nvSpPr>
        <p:spPr>
          <a:xfrm>
            <a:off x="4360490" y="3213050"/>
            <a:ext cx="2258952" cy="230832"/>
          </a:xfrm>
          <a:prstGeom prst="rect">
            <a:avLst/>
          </a:prstGeom>
          <a:noFill/>
        </p:spPr>
        <p:txBody>
          <a:bodyPr wrap="none" rtlCol="0">
            <a:spAutoFit/>
          </a:bodyPr>
          <a:lstStyle/>
          <a:p>
            <a:r>
              <a:rPr lang="en-US" sz="900" strike="sngStrike" dirty="0" smtClean="0"/>
              <a:t>Rolex </a:t>
            </a:r>
            <a:r>
              <a:rPr lang="en-US" sz="900" dirty="0" smtClean="0"/>
              <a:t>SPAIN SHERRIF FORT WORHT </a:t>
            </a:r>
            <a:r>
              <a:rPr lang="en-US" sz="900" strike="sngStrike" dirty="0" err="1" smtClean="0"/>
              <a:t>chenlotz</a:t>
            </a:r>
            <a:endParaRPr lang="en-US" sz="900" strike="sngStrike" dirty="0"/>
          </a:p>
        </p:txBody>
      </p:sp>
      <p:sp>
        <p:nvSpPr>
          <p:cNvPr id="22" name="Rectangle 21"/>
          <p:cNvSpPr/>
          <p:nvPr/>
        </p:nvSpPr>
        <p:spPr>
          <a:xfrm>
            <a:off x="444632" y="3042467"/>
            <a:ext cx="6213032" cy="64768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a:xfrm>
            <a:off x="444632" y="4186528"/>
            <a:ext cx="908920" cy="139988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4363" y="3779692"/>
            <a:ext cx="739189" cy="79230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x</a:t>
            </a:r>
            <a:endParaRPr lang="en-US" dirty="0">
              <a:solidFill>
                <a:schemeClr val="tx1"/>
              </a:solidFill>
            </a:endParaRPr>
          </a:p>
        </p:txBody>
      </p:sp>
    </p:spTree>
    <p:extLst>
      <p:ext uri="{BB962C8B-B14F-4D97-AF65-F5344CB8AC3E}">
        <p14:creationId xmlns:p14="http://schemas.microsoft.com/office/powerpoint/2010/main" val="1389139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sp>
        <p:nvSpPr>
          <p:cNvPr id="2" name="TextBox 1"/>
          <p:cNvSpPr txBox="1"/>
          <p:nvPr/>
        </p:nvSpPr>
        <p:spPr>
          <a:xfrm>
            <a:off x="935182" y="2742335"/>
            <a:ext cx="2624629" cy="369332"/>
          </a:xfrm>
          <a:prstGeom prst="rect">
            <a:avLst/>
          </a:prstGeom>
          <a:noFill/>
        </p:spPr>
        <p:txBody>
          <a:bodyPr wrap="none" rtlCol="0">
            <a:spAutoFit/>
          </a:bodyPr>
          <a:lstStyle/>
          <a:p>
            <a:r>
              <a:rPr lang="en-US" dirty="0" err="1" smtClean="0"/>
              <a:t>nonPoliceLangues</a:t>
            </a:r>
            <a:r>
              <a:rPr lang="en-US" sz="800" strike="sngStrike" dirty="0" err="1" smtClean="0"/>
              <a:t>.lingsit</a:t>
            </a:r>
            <a:r>
              <a:rPr lang="en-US" sz="800" strike="sngStrike" dirty="0" smtClean="0"/>
              <a:t>(full of shit)</a:t>
            </a:r>
            <a:endParaRPr lang="en-US" sz="800" strike="sngStrike" dirty="0"/>
          </a:p>
        </p:txBody>
      </p:sp>
      <p:sp>
        <p:nvSpPr>
          <p:cNvPr id="3" name="TextBox 2"/>
          <p:cNvSpPr txBox="1"/>
          <p:nvPr/>
        </p:nvSpPr>
        <p:spPr>
          <a:xfrm>
            <a:off x="658091" y="1567127"/>
            <a:ext cx="6847452" cy="923330"/>
          </a:xfrm>
          <a:prstGeom prst="rect">
            <a:avLst/>
          </a:prstGeom>
          <a:noFill/>
        </p:spPr>
        <p:txBody>
          <a:bodyPr wrap="none" rtlCol="0">
            <a:spAutoFit/>
          </a:bodyPr>
          <a:lstStyle/>
          <a:p>
            <a:r>
              <a:rPr lang="en-US" dirty="0" smtClean="0"/>
              <a:t>§!Stalking  10-23-2023.nonPoliceCorutLibaryOfficer.REDHAIR</a:t>
            </a:r>
          </a:p>
          <a:p>
            <a:r>
              <a:rPr lang="en-US" dirty="0"/>
              <a:t>	</a:t>
            </a:r>
            <a:r>
              <a:rPr lang="en-US" dirty="0" smtClean="0"/>
              <a:t>	</a:t>
            </a:r>
            <a:r>
              <a:rPr lang="en-US" strike="sngStrike" dirty="0" err="1" smtClean="0"/>
              <a:t>slumdog</a:t>
            </a:r>
            <a:r>
              <a:rPr lang="en-US" strike="sngStrike" dirty="0" smtClean="0"/>
              <a:t> </a:t>
            </a:r>
            <a:r>
              <a:rPr lang="en-US" strike="sngStrike" dirty="0" err="1" smtClean="0"/>
              <a:t>milliore</a:t>
            </a:r>
            <a:r>
              <a:rPr lang="en-US" strike="sngStrike" dirty="0" smtClean="0"/>
              <a:t>, walks to toiler where</a:t>
            </a:r>
            <a:r>
              <a:rPr lang="en-US" dirty="0" smtClean="0"/>
              <a:t> </a:t>
            </a:r>
          </a:p>
          <a:p>
            <a:r>
              <a:rPr lang="en-US" dirty="0" smtClean="0"/>
              <a:t>SQ.OFFSITE UPS,PORSCHE.CIVIL CODE(</a:t>
            </a:r>
            <a:r>
              <a:rPr lang="en-US" dirty="0" err="1" smtClean="0"/>
              <a:t>us-sw;de-sw</a:t>
            </a:r>
            <a:r>
              <a:rPr lang="en-US" dirty="0" smtClean="0"/>
              <a:t> </a:t>
            </a:r>
            <a:r>
              <a:rPr lang="en-US" strike="sngStrike" dirty="0" smtClean="0"/>
              <a:t>white truck</a:t>
            </a:r>
            <a:r>
              <a:rPr lang="en-US" dirty="0" smtClean="0"/>
              <a:t>) </a:t>
            </a:r>
            <a:r>
              <a:rPr lang="en-US" strike="sngStrike" dirty="0" err="1" smtClean="0"/>
              <a:t>evelyin</a:t>
            </a:r>
            <a:endParaRPr lang="en-US" strike="sngStrike" dirty="0"/>
          </a:p>
        </p:txBody>
      </p:sp>
      <p:sp>
        <p:nvSpPr>
          <p:cNvPr id="6" name="TextBox 5"/>
          <p:cNvSpPr txBox="1"/>
          <p:nvPr/>
        </p:nvSpPr>
        <p:spPr>
          <a:xfrm>
            <a:off x="2590801" y="3178879"/>
            <a:ext cx="1196161" cy="230832"/>
          </a:xfrm>
          <a:prstGeom prst="rect">
            <a:avLst/>
          </a:prstGeom>
          <a:noFill/>
        </p:spPr>
        <p:txBody>
          <a:bodyPr wrap="none" rtlCol="0">
            <a:spAutoFit/>
          </a:bodyPr>
          <a:lstStyle/>
          <a:p>
            <a:r>
              <a:rPr lang="en-US" sz="900" strike="sngStrike" dirty="0" smtClean="0"/>
              <a:t>Free at last, !</a:t>
            </a:r>
            <a:r>
              <a:rPr lang="en-US" sz="900" strike="sngStrike" dirty="0" err="1" smtClean="0"/>
              <a:t>mercdes</a:t>
            </a:r>
            <a:endParaRPr lang="en-US" sz="900" strike="sngStrike" dirty="0"/>
          </a:p>
        </p:txBody>
      </p:sp>
      <p:sp>
        <p:nvSpPr>
          <p:cNvPr id="7" name="Rectangle 6"/>
          <p:cNvSpPr/>
          <p:nvPr/>
        </p:nvSpPr>
        <p:spPr>
          <a:xfrm>
            <a:off x="935182" y="3104001"/>
            <a:ext cx="1781450" cy="369332"/>
          </a:xfrm>
          <a:prstGeom prst="rect">
            <a:avLst/>
          </a:prstGeom>
        </p:spPr>
        <p:txBody>
          <a:bodyPr wrap="none">
            <a:spAutoFit/>
          </a:bodyPr>
          <a:lstStyle/>
          <a:p>
            <a:r>
              <a:rPr lang="en-US" dirty="0" err="1"/>
              <a:t>nonPoliceLangue</a:t>
            </a:r>
            <a:endParaRPr lang="en-US" dirty="0"/>
          </a:p>
        </p:txBody>
      </p:sp>
      <p:cxnSp>
        <p:nvCxnSpPr>
          <p:cNvPr id="9" name="Straight Connector 8"/>
          <p:cNvCxnSpPr/>
          <p:nvPr/>
        </p:nvCxnSpPr>
        <p:spPr>
          <a:xfrm flipV="1">
            <a:off x="789709" y="2490457"/>
            <a:ext cx="9587346" cy="1141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789709" y="3390946"/>
            <a:ext cx="9587346" cy="114198"/>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0183091" y="1328671"/>
            <a:ext cx="2008909" cy="7001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r>
              <a:rPr lang="en-US" baseline="30000" dirty="0" smtClean="0"/>
              <a:t>st</a:t>
            </a:r>
            <a:r>
              <a:rPr lang="en-US" dirty="0" smtClean="0"/>
              <a:t> W Street</a:t>
            </a:r>
            <a:endParaRPr lang="en-US" dirty="0"/>
          </a:p>
        </p:txBody>
      </p:sp>
      <p:sp>
        <p:nvSpPr>
          <p:cNvPr id="12" name="Isosceles Triangle 11"/>
          <p:cNvSpPr/>
          <p:nvPr/>
        </p:nvSpPr>
        <p:spPr>
          <a:xfrm>
            <a:off x="290945" y="3104001"/>
            <a:ext cx="775855" cy="89996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318655" y="2675123"/>
            <a:ext cx="616527" cy="71582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512618" y="3553982"/>
            <a:ext cx="900546" cy="75478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75715" y="3784423"/>
            <a:ext cx="1410964" cy="215444"/>
          </a:xfrm>
          <a:prstGeom prst="rect">
            <a:avLst/>
          </a:prstGeom>
          <a:noFill/>
        </p:spPr>
        <p:txBody>
          <a:bodyPr wrap="none" rtlCol="0">
            <a:spAutoFit/>
          </a:bodyPr>
          <a:lstStyle/>
          <a:p>
            <a:r>
              <a:rPr lang="en-US" sz="800" dirty="0" err="1" smtClean="0"/>
              <a:t>nonPoliceHocide;ghostLgocal</a:t>
            </a:r>
            <a:endParaRPr lang="en-US" sz="800" dirty="0"/>
          </a:p>
        </p:txBody>
      </p:sp>
      <p:sp>
        <p:nvSpPr>
          <p:cNvPr id="16" name="TextBox 15"/>
          <p:cNvSpPr txBox="1"/>
          <p:nvPr/>
        </p:nvSpPr>
        <p:spPr>
          <a:xfrm>
            <a:off x="2008352" y="3768776"/>
            <a:ext cx="1636987" cy="369332"/>
          </a:xfrm>
          <a:prstGeom prst="rect">
            <a:avLst/>
          </a:prstGeom>
          <a:noFill/>
        </p:spPr>
        <p:txBody>
          <a:bodyPr wrap="none" rtlCol="0">
            <a:spAutoFit/>
          </a:bodyPr>
          <a:lstStyle/>
          <a:p>
            <a:r>
              <a:rPr lang="en-US" dirty="0" smtClean="0"/>
              <a:t>$4B 0.1 </a:t>
            </a:r>
            <a:r>
              <a:rPr lang="en-US" sz="800" strike="sngStrike" dirty="0" err="1" smtClean="0"/>
              <a:t>cisco.montiroing</a:t>
            </a:r>
            <a:endParaRPr lang="en-US" sz="800" strike="sngStrike" dirty="0"/>
          </a:p>
        </p:txBody>
      </p:sp>
      <p:sp>
        <p:nvSpPr>
          <p:cNvPr id="17" name="TextBox 16"/>
          <p:cNvSpPr txBox="1"/>
          <p:nvPr/>
        </p:nvSpPr>
        <p:spPr>
          <a:xfrm>
            <a:off x="1981679" y="3540545"/>
            <a:ext cx="2406236" cy="369332"/>
          </a:xfrm>
          <a:prstGeom prst="rect">
            <a:avLst/>
          </a:prstGeom>
          <a:noFill/>
        </p:spPr>
        <p:txBody>
          <a:bodyPr wrap="none" rtlCol="0">
            <a:spAutoFit/>
          </a:bodyPr>
          <a:lstStyle/>
          <a:p>
            <a:r>
              <a:rPr lang="en-US" dirty="0" smtClean="0"/>
              <a:t>V2:FBI:KINDAPPPG </a:t>
            </a:r>
            <a:r>
              <a:rPr lang="en-US" sz="800" strike="sngStrike" dirty="0" err="1" smtClean="0"/>
              <a:t>joyti</a:t>
            </a:r>
            <a:r>
              <a:rPr lang="en-US" sz="800" strike="sngStrike" dirty="0" smtClean="0"/>
              <a:t>/</a:t>
            </a:r>
            <a:r>
              <a:rPr lang="en-US" sz="800" strike="sngStrike" dirty="0" err="1" smtClean="0"/>
              <a:t>joyti</a:t>
            </a:r>
            <a:endParaRPr lang="en-US" sz="800" strike="sngStrike" dirty="0"/>
          </a:p>
        </p:txBody>
      </p:sp>
      <p:sp>
        <p:nvSpPr>
          <p:cNvPr id="18" name="TextBox 17"/>
          <p:cNvSpPr txBox="1"/>
          <p:nvPr/>
        </p:nvSpPr>
        <p:spPr>
          <a:xfrm>
            <a:off x="1923582" y="3983935"/>
            <a:ext cx="2189767" cy="369332"/>
          </a:xfrm>
          <a:prstGeom prst="rect">
            <a:avLst/>
          </a:prstGeom>
          <a:noFill/>
        </p:spPr>
        <p:txBody>
          <a:bodyPr wrap="none" rtlCol="0">
            <a:spAutoFit/>
          </a:bodyPr>
          <a:lstStyle/>
          <a:p>
            <a:r>
              <a:rPr lang="en-US" dirty="0" smtClean="0"/>
              <a:t>§Theft 1M, 2People   </a:t>
            </a:r>
            <a:endParaRPr lang="en-US" dirty="0"/>
          </a:p>
        </p:txBody>
      </p:sp>
      <p:cxnSp>
        <p:nvCxnSpPr>
          <p:cNvPr id="19" name="Straight Connector 18"/>
          <p:cNvCxnSpPr/>
          <p:nvPr/>
        </p:nvCxnSpPr>
        <p:spPr>
          <a:xfrm flipV="1">
            <a:off x="935182" y="4388668"/>
            <a:ext cx="9587346" cy="11419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flipH="1">
            <a:off x="1981679" y="4114012"/>
            <a:ext cx="6156147" cy="369332"/>
          </a:xfrm>
          <a:prstGeom prst="rect">
            <a:avLst/>
          </a:prstGeom>
          <a:noFill/>
        </p:spPr>
        <p:txBody>
          <a:bodyPr wrap="square" rtlCol="0">
            <a:spAutoFit/>
          </a:bodyPr>
          <a:lstStyle/>
          <a:p>
            <a:r>
              <a:rPr lang="en-US" dirty="0" err="1" smtClean="0"/>
              <a:t>SQ</a:t>
            </a:r>
            <a:r>
              <a:rPr lang="en-US" sz="800" strike="sngStrike" dirty="0" err="1" smtClean="0"/>
              <a:t>.appel.atari.tango.slum</a:t>
            </a:r>
            <a:r>
              <a:rPr lang="en-US" sz="800" strike="sngStrike" dirty="0" smtClean="0"/>
              <a:t> dog </a:t>
            </a:r>
            <a:r>
              <a:rPr lang="en-US" sz="800" strike="sngStrike" dirty="0" err="1" smtClean="0"/>
              <a:t>millonaire</a:t>
            </a:r>
            <a:endParaRPr lang="en-US" sz="800" strike="sngStrike" dirty="0"/>
          </a:p>
        </p:txBody>
      </p:sp>
      <p:sp>
        <p:nvSpPr>
          <p:cNvPr id="21" name="Rectangle 20"/>
          <p:cNvSpPr/>
          <p:nvPr/>
        </p:nvSpPr>
        <p:spPr>
          <a:xfrm>
            <a:off x="78281" y="2654209"/>
            <a:ext cx="1462061" cy="182913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127476" y="3117661"/>
            <a:ext cx="1988108" cy="1200329"/>
          </a:xfrm>
          <a:prstGeom prst="rect">
            <a:avLst/>
          </a:prstGeom>
          <a:noFill/>
        </p:spPr>
        <p:txBody>
          <a:bodyPr wrap="none" rtlCol="0">
            <a:spAutoFit/>
          </a:bodyPr>
          <a:lstStyle/>
          <a:p>
            <a:r>
              <a:rPr lang="en-US" dirty="0" smtClean="0"/>
              <a:t>11:22AM</a:t>
            </a:r>
          </a:p>
          <a:p>
            <a:r>
              <a:rPr lang="en-US" dirty="0" smtClean="0"/>
              <a:t>0.1 </a:t>
            </a:r>
            <a:r>
              <a:rPr lang="en-US" dirty="0" err="1" smtClean="0"/>
              <a:t>acturacy</a:t>
            </a:r>
            <a:r>
              <a:rPr lang="en-US" dirty="0" smtClean="0"/>
              <a:t> 1D873</a:t>
            </a:r>
          </a:p>
          <a:p>
            <a:r>
              <a:rPr lang="en-US" dirty="0" smtClean="0"/>
              <a:t>GHOST=ID:1D8723</a:t>
            </a:r>
          </a:p>
          <a:p>
            <a:r>
              <a:rPr lang="en-US" strike="sngStrike" dirty="0" smtClean="0"/>
              <a:t>logically</a:t>
            </a:r>
            <a:endParaRPr lang="en-US" strike="sngStrike" dirty="0"/>
          </a:p>
        </p:txBody>
      </p:sp>
      <p:pic>
        <p:nvPicPr>
          <p:cNvPr id="25" name="Picture 24"/>
          <p:cNvPicPr>
            <a:picLocks noChangeAspect="1"/>
          </p:cNvPicPr>
          <p:nvPr/>
        </p:nvPicPr>
        <p:blipFill>
          <a:blip r:embed="rId3"/>
          <a:stretch>
            <a:fillRect/>
          </a:stretch>
        </p:blipFill>
        <p:spPr>
          <a:xfrm>
            <a:off x="5407640" y="4833326"/>
            <a:ext cx="4399209" cy="1412552"/>
          </a:xfrm>
          <a:prstGeom prst="rect">
            <a:avLst/>
          </a:prstGeom>
        </p:spPr>
      </p:pic>
      <p:pic>
        <p:nvPicPr>
          <p:cNvPr id="26" name="Picture 25"/>
          <p:cNvPicPr>
            <a:picLocks noChangeAspect="1"/>
          </p:cNvPicPr>
          <p:nvPr/>
        </p:nvPicPr>
        <p:blipFill>
          <a:blip r:embed="rId4"/>
          <a:stretch>
            <a:fillRect/>
          </a:stretch>
        </p:blipFill>
        <p:spPr>
          <a:xfrm>
            <a:off x="2590801" y="4895680"/>
            <a:ext cx="2569573" cy="1460680"/>
          </a:xfrm>
          <a:prstGeom prst="rect">
            <a:avLst/>
          </a:prstGeom>
        </p:spPr>
      </p:pic>
      <p:sp>
        <p:nvSpPr>
          <p:cNvPr id="23" name="Rectangle 22"/>
          <p:cNvSpPr/>
          <p:nvPr/>
        </p:nvSpPr>
        <p:spPr>
          <a:xfrm>
            <a:off x="1839286" y="4687479"/>
            <a:ext cx="8925696" cy="182913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75523" y="4796781"/>
            <a:ext cx="1457145" cy="37577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err="1" smtClean="0"/>
              <a:t>nonPoliceDevelopment</a:t>
            </a:r>
            <a:endParaRPr lang="en-US" sz="1000" dirty="0"/>
          </a:p>
        </p:txBody>
      </p:sp>
      <p:sp>
        <p:nvSpPr>
          <p:cNvPr id="28" name="TextBox 27"/>
          <p:cNvSpPr txBox="1"/>
          <p:nvPr/>
        </p:nvSpPr>
        <p:spPr>
          <a:xfrm>
            <a:off x="6059185" y="2538307"/>
            <a:ext cx="4449488" cy="369332"/>
          </a:xfrm>
          <a:prstGeom prst="rect">
            <a:avLst/>
          </a:prstGeom>
          <a:noFill/>
        </p:spPr>
        <p:txBody>
          <a:bodyPr wrap="none" rtlCol="0">
            <a:spAutoFit/>
          </a:bodyPr>
          <a:lstStyle/>
          <a:p>
            <a:r>
              <a:rPr lang="en-US" dirty="0" smtClean="0"/>
              <a:t>VIRIGN.41.MLK.KING(</a:t>
            </a:r>
            <a:r>
              <a:rPr lang="en-US" strike="sngStrike" dirty="0" err="1" smtClean="0"/>
              <a:t>tivoli</a:t>
            </a:r>
            <a:r>
              <a:rPr lang="en-US" strike="sngStrike" dirty="0" smtClean="0"/>
              <a:t> </a:t>
            </a:r>
            <a:r>
              <a:rPr lang="en-US" strike="sngStrike" dirty="0" err="1" smtClean="0"/>
              <a:t>ibm</a:t>
            </a:r>
            <a:r>
              <a:rPr lang="en-US" strike="sngStrike" dirty="0" smtClean="0"/>
              <a:t> chair al </a:t>
            </a:r>
            <a:r>
              <a:rPr lang="en-US" strike="sngStrike" dirty="0" err="1" smtClean="0"/>
              <a:t>zollar</a:t>
            </a:r>
            <a:r>
              <a:rPr lang="en-US" dirty="0" smtClean="0"/>
              <a:t>)</a:t>
            </a:r>
            <a:endParaRPr lang="en-US" dirty="0"/>
          </a:p>
        </p:txBody>
      </p:sp>
      <p:sp>
        <p:nvSpPr>
          <p:cNvPr id="29" name="TextBox 28"/>
          <p:cNvSpPr txBox="1"/>
          <p:nvPr/>
        </p:nvSpPr>
        <p:spPr>
          <a:xfrm>
            <a:off x="8986838" y="2211178"/>
            <a:ext cx="1697901" cy="369332"/>
          </a:xfrm>
          <a:prstGeom prst="rect">
            <a:avLst/>
          </a:prstGeom>
          <a:noFill/>
        </p:spPr>
        <p:txBody>
          <a:bodyPr wrap="none" rtlCol="0">
            <a:spAutoFit/>
          </a:bodyPr>
          <a:lstStyle/>
          <a:p>
            <a:r>
              <a:rPr lang="en-US" dirty="0" smtClean="0"/>
              <a:t>CIVLI  CDOE.000</a:t>
            </a:r>
            <a:endParaRPr lang="en-US" dirty="0"/>
          </a:p>
        </p:txBody>
      </p:sp>
      <p:sp>
        <p:nvSpPr>
          <p:cNvPr id="30" name="TextBox 29"/>
          <p:cNvSpPr txBox="1"/>
          <p:nvPr/>
        </p:nvSpPr>
        <p:spPr>
          <a:xfrm>
            <a:off x="7505543" y="2927001"/>
            <a:ext cx="5334987" cy="1200329"/>
          </a:xfrm>
          <a:prstGeom prst="rect">
            <a:avLst/>
          </a:prstGeom>
          <a:noFill/>
        </p:spPr>
        <p:txBody>
          <a:bodyPr wrap="none" rtlCol="0">
            <a:spAutoFit/>
          </a:bodyPr>
          <a:lstStyle/>
          <a:p>
            <a:r>
              <a:rPr lang="en-US" dirty="0" smtClean="0"/>
              <a:t>10:46 </a:t>
            </a:r>
            <a:r>
              <a:rPr lang="en-US" dirty="0" err="1" smtClean="0"/>
              <a:t>VIRGINA.marx</a:t>
            </a:r>
            <a:r>
              <a:rPr lang="en-US" dirty="0" smtClean="0"/>
              <a:t>(blond 50 shelter)</a:t>
            </a:r>
          </a:p>
          <a:p>
            <a:r>
              <a:rPr lang="en-US" dirty="0" smtClean="0"/>
              <a:t>10-21- Medical Group ESCALATION MAINSTRET</a:t>
            </a:r>
            <a:r>
              <a:rPr lang="en-US" strike="sngStrike" dirty="0" smtClean="0"/>
              <a:t>(</a:t>
            </a:r>
            <a:r>
              <a:rPr lang="en-US" strike="sngStrike" dirty="0" err="1" smtClean="0"/>
              <a:t>briney</a:t>
            </a:r>
            <a:r>
              <a:rPr lang="en-US" strike="sngStrike" dirty="0" smtClean="0"/>
              <a:t>)</a:t>
            </a:r>
          </a:p>
          <a:p>
            <a:r>
              <a:rPr lang="en-US" dirty="0" smtClean="0"/>
              <a:t>CVPA COURT WALKS TO </a:t>
            </a:r>
            <a:r>
              <a:rPr lang="en-US" strike="sngStrike" dirty="0" smtClean="0"/>
              <a:t>other: outhouse than incident</a:t>
            </a:r>
          </a:p>
          <a:p>
            <a:r>
              <a:rPr lang="en-US" dirty="0" smtClean="0"/>
              <a:t>10:59 POLICE</a:t>
            </a:r>
            <a:r>
              <a:rPr lang="en-US" strike="sngStrike" dirty="0" smtClean="0"/>
              <a:t> hidden; END</a:t>
            </a:r>
            <a:endParaRPr lang="en-US" strike="sngStrike" dirty="0"/>
          </a:p>
        </p:txBody>
      </p:sp>
      <p:pic>
        <p:nvPicPr>
          <p:cNvPr id="32" name="Picture 31"/>
          <p:cNvPicPr>
            <a:picLocks noChangeAspect="1"/>
          </p:cNvPicPr>
          <p:nvPr/>
        </p:nvPicPr>
        <p:blipFill>
          <a:blip r:embed="rId5"/>
          <a:stretch>
            <a:fillRect/>
          </a:stretch>
        </p:blipFill>
        <p:spPr>
          <a:xfrm>
            <a:off x="6745666" y="3836634"/>
            <a:ext cx="321884" cy="201966"/>
          </a:xfrm>
          <a:prstGeom prst="rect">
            <a:avLst/>
          </a:prstGeom>
        </p:spPr>
      </p:pic>
      <p:sp>
        <p:nvSpPr>
          <p:cNvPr id="33" name="TextBox 32"/>
          <p:cNvSpPr txBox="1"/>
          <p:nvPr/>
        </p:nvSpPr>
        <p:spPr>
          <a:xfrm>
            <a:off x="6615530" y="3637973"/>
            <a:ext cx="1342034" cy="215444"/>
          </a:xfrm>
          <a:prstGeom prst="rect">
            <a:avLst/>
          </a:prstGeom>
          <a:noFill/>
        </p:spPr>
        <p:txBody>
          <a:bodyPr wrap="none" rtlCol="0">
            <a:spAutoFit/>
          </a:bodyPr>
          <a:lstStyle/>
          <a:p>
            <a:r>
              <a:rPr lang="en-US" sz="800" dirty="0" err="1" smtClean="0"/>
              <a:t>Sinature</a:t>
            </a:r>
            <a:r>
              <a:rPr lang="en-US" sz="800" dirty="0" smtClean="0"/>
              <a:t>; </a:t>
            </a:r>
            <a:r>
              <a:rPr lang="en-US" sz="800" dirty="0" err="1" smtClean="0"/>
              <a:t>Zolla</a:t>
            </a:r>
            <a:r>
              <a:rPr lang="en-US" sz="800" strike="sngStrike" dirty="0" err="1" smtClean="0"/>
              <a:t>r</a:t>
            </a:r>
            <a:r>
              <a:rPr lang="en-US" sz="800" strike="sngStrike" dirty="0" smtClean="0"/>
              <a:t> </a:t>
            </a:r>
            <a:r>
              <a:rPr lang="en-US" sz="800" strike="sngStrike" dirty="0" err="1" smtClean="0"/>
              <a:t>apple.touch</a:t>
            </a:r>
            <a:endParaRPr lang="en-US" sz="800" strike="sngStrike" dirty="0"/>
          </a:p>
        </p:txBody>
      </p:sp>
      <p:sp>
        <p:nvSpPr>
          <p:cNvPr id="31" name="Rectangle 30"/>
          <p:cNvSpPr/>
          <p:nvPr/>
        </p:nvSpPr>
        <p:spPr>
          <a:xfrm>
            <a:off x="6144713" y="2550806"/>
            <a:ext cx="6602064" cy="165325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4" name="Object 33"/>
          <p:cNvGraphicFramePr>
            <a:graphicFrameLocks noChangeAspect="1"/>
          </p:cNvGraphicFramePr>
          <p:nvPr>
            <p:extLst>
              <p:ext uri="{D42A27DB-BD31-4B8C-83A1-F6EECF244321}">
                <p14:modId xmlns:p14="http://schemas.microsoft.com/office/powerpoint/2010/main" val="82705810"/>
              </p:ext>
            </p:extLst>
          </p:nvPr>
        </p:nvGraphicFramePr>
        <p:xfrm>
          <a:off x="412046" y="5275482"/>
          <a:ext cx="938213" cy="533400"/>
        </p:xfrm>
        <a:graphic>
          <a:graphicData uri="http://schemas.openxmlformats.org/presentationml/2006/ole">
            <mc:AlternateContent xmlns:mc="http://schemas.openxmlformats.org/markup-compatibility/2006">
              <mc:Choice xmlns:v="urn:schemas-microsoft-com:vml" Requires="v">
                <p:oleObj spid="_x0000_s1031" name="Packager Shell Object" showAsIcon="1" r:id="rId6" imgW="938880" imgH="532800" progId="Package">
                  <p:embed/>
                </p:oleObj>
              </mc:Choice>
              <mc:Fallback>
                <p:oleObj name="Packager Shell Object" showAsIcon="1" r:id="rId6" imgW="938880" imgH="532800" progId="Package">
                  <p:embed/>
                  <p:pic>
                    <p:nvPicPr>
                      <p:cNvPr id="0" name=""/>
                      <p:cNvPicPr/>
                      <p:nvPr/>
                    </p:nvPicPr>
                    <p:blipFill>
                      <a:blip r:embed="rId7"/>
                      <a:stretch>
                        <a:fillRect/>
                      </a:stretch>
                    </p:blipFill>
                    <p:spPr>
                      <a:xfrm>
                        <a:off x="412046" y="5275482"/>
                        <a:ext cx="938213" cy="533400"/>
                      </a:xfrm>
                      <a:prstGeom prst="rect">
                        <a:avLst/>
                      </a:prstGeom>
                    </p:spPr>
                  </p:pic>
                </p:oleObj>
              </mc:Fallback>
            </mc:AlternateContent>
          </a:graphicData>
        </a:graphic>
      </p:graphicFrame>
    </p:spTree>
    <p:extLst>
      <p:ext uri="{BB962C8B-B14F-4D97-AF65-F5344CB8AC3E}">
        <p14:creationId xmlns:p14="http://schemas.microsoft.com/office/powerpoint/2010/main" val="716390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pic>
        <p:nvPicPr>
          <p:cNvPr id="2" name="Picture 1"/>
          <p:cNvPicPr>
            <a:picLocks noChangeAspect="1"/>
          </p:cNvPicPr>
          <p:nvPr/>
        </p:nvPicPr>
        <p:blipFill>
          <a:blip r:embed="rId2"/>
          <a:stretch>
            <a:fillRect/>
          </a:stretch>
        </p:blipFill>
        <p:spPr>
          <a:xfrm>
            <a:off x="984011" y="2433759"/>
            <a:ext cx="1743075" cy="2762250"/>
          </a:xfrm>
          <a:prstGeom prst="rect">
            <a:avLst/>
          </a:prstGeom>
        </p:spPr>
      </p:pic>
      <p:sp>
        <p:nvSpPr>
          <p:cNvPr id="6" name="Rectangle 5"/>
          <p:cNvSpPr/>
          <p:nvPr/>
        </p:nvSpPr>
        <p:spPr>
          <a:xfrm>
            <a:off x="133960" y="1535903"/>
            <a:ext cx="2415278" cy="637309"/>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nonPoliceDevelopment</a:t>
            </a:r>
            <a:endParaRPr lang="en-US" dirty="0"/>
          </a:p>
        </p:txBody>
      </p:sp>
      <p:pic>
        <p:nvPicPr>
          <p:cNvPr id="3" name="Picture 2"/>
          <p:cNvPicPr>
            <a:picLocks noChangeAspect="1"/>
          </p:cNvPicPr>
          <p:nvPr/>
        </p:nvPicPr>
        <p:blipFill>
          <a:blip r:embed="rId3"/>
          <a:stretch>
            <a:fillRect/>
          </a:stretch>
        </p:blipFill>
        <p:spPr>
          <a:xfrm>
            <a:off x="5980307" y="2294745"/>
            <a:ext cx="1714500" cy="1819275"/>
          </a:xfrm>
          <a:prstGeom prst="rect">
            <a:avLst/>
          </a:prstGeom>
        </p:spPr>
      </p:pic>
      <p:pic>
        <p:nvPicPr>
          <p:cNvPr id="8" name="Picture 7"/>
          <p:cNvPicPr>
            <a:picLocks noChangeAspect="1"/>
          </p:cNvPicPr>
          <p:nvPr/>
        </p:nvPicPr>
        <p:blipFill>
          <a:blip r:embed="rId4"/>
          <a:stretch>
            <a:fillRect/>
          </a:stretch>
        </p:blipFill>
        <p:spPr>
          <a:xfrm>
            <a:off x="3853871" y="2178592"/>
            <a:ext cx="1952625" cy="2038350"/>
          </a:xfrm>
          <a:prstGeom prst="rect">
            <a:avLst/>
          </a:prstGeom>
        </p:spPr>
      </p:pic>
      <p:cxnSp>
        <p:nvCxnSpPr>
          <p:cNvPr id="10" name="Straight Connector 9"/>
          <p:cNvCxnSpPr/>
          <p:nvPr/>
        </p:nvCxnSpPr>
        <p:spPr>
          <a:xfrm>
            <a:off x="375711" y="5433689"/>
            <a:ext cx="7549089" cy="1107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211047" y="1310155"/>
            <a:ext cx="6092437" cy="369332"/>
          </a:xfrm>
          <a:prstGeom prst="rect">
            <a:avLst/>
          </a:prstGeom>
          <a:solidFill>
            <a:schemeClr val="accent6"/>
          </a:solidFill>
        </p:spPr>
        <p:txBody>
          <a:bodyPr wrap="none" rtlCol="0">
            <a:spAutoFit/>
          </a:bodyPr>
          <a:lstStyle/>
          <a:p>
            <a:r>
              <a:rPr lang="en-US" dirty="0" smtClean="0"/>
              <a:t>ATOMICLOCK(FBI:WMD(</a:t>
            </a:r>
            <a:r>
              <a:rPr lang="en-US" dirty="0" err="1" smtClean="0"/>
              <a:t>iWatch.TIME.LABOR</a:t>
            </a:r>
            <a:r>
              <a:rPr lang="en-US" dirty="0" smtClean="0"/>
              <a:t> CODE.CIVL CODE))</a:t>
            </a:r>
          </a:p>
        </p:txBody>
      </p:sp>
      <p:sp>
        <p:nvSpPr>
          <p:cNvPr id="14" name="Rectangle 13"/>
          <p:cNvSpPr/>
          <p:nvPr/>
        </p:nvSpPr>
        <p:spPr>
          <a:xfrm>
            <a:off x="6211049" y="1698857"/>
            <a:ext cx="6096000" cy="338554"/>
          </a:xfrm>
          <a:prstGeom prst="rect">
            <a:avLst/>
          </a:prstGeom>
        </p:spPr>
        <p:txBody>
          <a:bodyPr>
            <a:spAutoFit/>
          </a:bodyPr>
          <a:lstStyle/>
          <a:p>
            <a:r>
              <a:rPr lang="en-US" sz="800" strike="sngStrike" dirty="0"/>
              <a:t>Mapping to develop </a:t>
            </a:r>
            <a:r>
              <a:rPr lang="en-US" sz="800" strike="sngStrike" dirty="0" err="1"/>
              <a:t>iWatch</a:t>
            </a:r>
            <a:endParaRPr lang="en-US" sz="800" strike="sngStrike" dirty="0"/>
          </a:p>
          <a:p>
            <a:r>
              <a:rPr lang="en-US" sz="800" dirty="0"/>
              <a:t>	</a:t>
            </a:r>
            <a:r>
              <a:rPr lang="en-US" sz="800" strike="sngStrike" dirty="0" err="1"/>
              <a:t>Desciption</a:t>
            </a:r>
            <a:r>
              <a:rPr lang="en-US" sz="800" strike="sngStrike" dirty="0"/>
              <a:t>: all of a sudden can I develop </a:t>
            </a:r>
            <a:r>
              <a:rPr lang="en-US" sz="800" strike="sngStrike" dirty="0" err="1"/>
              <a:t>iWatch</a:t>
            </a:r>
            <a:r>
              <a:rPr lang="en-US" sz="800" strike="sngStrike" dirty="0"/>
              <a:t> level </a:t>
            </a:r>
            <a:r>
              <a:rPr lang="en-US" sz="800" strike="sngStrike" dirty="0" err="1"/>
              <a:t>applicatoins</a:t>
            </a:r>
            <a:endParaRPr lang="en-US" sz="800" strike="sngStrike" dirty="0"/>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0672763" y="2037411"/>
            <a:ext cx="1118152" cy="727219"/>
          </a:xfrm>
          <a:prstGeom prst="rect">
            <a:avLst/>
          </a:prstGeom>
        </p:spPr>
      </p:pic>
      <p:cxnSp>
        <p:nvCxnSpPr>
          <p:cNvPr id="17" name="Straight Connector 16"/>
          <p:cNvCxnSpPr/>
          <p:nvPr/>
        </p:nvCxnSpPr>
        <p:spPr>
          <a:xfrm flipV="1">
            <a:off x="10272713" y="2037411"/>
            <a:ext cx="828675" cy="462902"/>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0217973" y="1816006"/>
            <a:ext cx="1766830" cy="230832"/>
          </a:xfrm>
          <a:prstGeom prst="rect">
            <a:avLst/>
          </a:prstGeom>
          <a:noFill/>
        </p:spPr>
        <p:txBody>
          <a:bodyPr wrap="none" rtlCol="0">
            <a:spAutoFit/>
          </a:bodyPr>
          <a:lstStyle/>
          <a:p>
            <a:r>
              <a:rPr lang="en-US" sz="900" dirty="0" smtClean="0"/>
              <a:t>CHECKPIN CHARLI(LARRY).</a:t>
            </a:r>
            <a:r>
              <a:rPr lang="en-US" sz="900" dirty="0" err="1" smtClean="0"/>
              <a:t>INT.avg</a:t>
            </a:r>
            <a:endParaRPr lang="en-US" sz="900" dirty="0"/>
          </a:p>
        </p:txBody>
      </p:sp>
      <p:sp>
        <p:nvSpPr>
          <p:cNvPr id="19" name="TextBox 18"/>
          <p:cNvSpPr txBox="1"/>
          <p:nvPr/>
        </p:nvSpPr>
        <p:spPr>
          <a:xfrm>
            <a:off x="1275150" y="2138825"/>
            <a:ext cx="1451936" cy="369332"/>
          </a:xfrm>
          <a:prstGeom prst="rect">
            <a:avLst/>
          </a:prstGeom>
          <a:noFill/>
        </p:spPr>
        <p:txBody>
          <a:bodyPr wrap="none" rtlCol="0">
            <a:spAutoFit/>
          </a:bodyPr>
          <a:lstStyle/>
          <a:p>
            <a:r>
              <a:rPr lang="en-US" dirty="0" smtClean="0"/>
              <a:t>Development</a:t>
            </a:r>
            <a:endParaRPr lang="en-US" dirty="0"/>
          </a:p>
        </p:txBody>
      </p:sp>
      <p:sp>
        <p:nvSpPr>
          <p:cNvPr id="20" name="Rectangle 19"/>
          <p:cNvSpPr/>
          <p:nvPr/>
        </p:nvSpPr>
        <p:spPr>
          <a:xfrm>
            <a:off x="984011" y="2161593"/>
            <a:ext cx="1743075" cy="303441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a:stretch>
            <a:fillRect/>
          </a:stretch>
        </p:blipFill>
        <p:spPr>
          <a:xfrm>
            <a:off x="638627" y="2891285"/>
            <a:ext cx="1910612" cy="1919739"/>
          </a:xfrm>
          <a:prstGeom prst="rect">
            <a:avLst/>
          </a:prstGeom>
        </p:spPr>
      </p:pic>
      <p:sp>
        <p:nvSpPr>
          <p:cNvPr id="22" name="Rectangle 21"/>
          <p:cNvSpPr/>
          <p:nvPr/>
        </p:nvSpPr>
        <p:spPr>
          <a:xfrm>
            <a:off x="624885" y="2831001"/>
            <a:ext cx="1943099" cy="218598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333647" y="5578745"/>
            <a:ext cx="3040448" cy="369332"/>
          </a:xfrm>
          <a:prstGeom prst="rect">
            <a:avLst/>
          </a:prstGeom>
          <a:noFill/>
        </p:spPr>
        <p:txBody>
          <a:bodyPr wrap="none" rtlCol="0">
            <a:spAutoFit/>
          </a:bodyPr>
          <a:lstStyle/>
          <a:p>
            <a:r>
              <a:rPr lang="en-US" b="1" dirty="0"/>
              <a:t>H1-B I</a:t>
            </a:r>
            <a:r>
              <a:rPr lang="en-US" b="1" dirty="0" smtClean="0"/>
              <a:t>mmigration-act-of-1990</a:t>
            </a:r>
            <a:endParaRPr lang="en-US" b="1" dirty="0"/>
          </a:p>
        </p:txBody>
      </p:sp>
      <p:sp>
        <p:nvSpPr>
          <p:cNvPr id="25" name="Rectangle 24"/>
          <p:cNvSpPr/>
          <p:nvPr/>
        </p:nvSpPr>
        <p:spPr>
          <a:xfrm>
            <a:off x="423036" y="5591873"/>
            <a:ext cx="1702791" cy="27446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DEFENSE</a:t>
            </a:r>
            <a:endParaRPr lang="en-US" dirty="0"/>
          </a:p>
        </p:txBody>
      </p:sp>
      <p:sp>
        <p:nvSpPr>
          <p:cNvPr id="26" name="Rectangle 25"/>
          <p:cNvSpPr/>
          <p:nvPr/>
        </p:nvSpPr>
        <p:spPr>
          <a:xfrm>
            <a:off x="423036" y="5866333"/>
            <a:ext cx="1702791" cy="10292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tx1"/>
                </a:solidFill>
              </a:rPr>
              <a:t>INTELIGENCE</a:t>
            </a:r>
            <a:endParaRPr lang="en-US" sz="1000" dirty="0">
              <a:solidFill>
                <a:schemeClr val="tx1"/>
              </a:solidFill>
            </a:endParaRPr>
          </a:p>
        </p:txBody>
      </p:sp>
      <p:sp>
        <p:nvSpPr>
          <p:cNvPr id="27" name="TextBox 26"/>
          <p:cNvSpPr txBox="1"/>
          <p:nvPr/>
        </p:nvSpPr>
        <p:spPr>
          <a:xfrm>
            <a:off x="5459880" y="5544437"/>
            <a:ext cx="1502334" cy="369332"/>
          </a:xfrm>
          <a:prstGeom prst="rect">
            <a:avLst/>
          </a:prstGeom>
          <a:noFill/>
        </p:spPr>
        <p:txBody>
          <a:bodyPr wrap="none" rtlCol="0">
            <a:spAutoFit/>
          </a:bodyPr>
          <a:lstStyle/>
          <a:p>
            <a:r>
              <a:rPr lang="en-US" dirty="0" smtClean="0"/>
              <a:t>!H1-B.1D8723</a:t>
            </a:r>
            <a:endParaRPr lang="en-US" dirty="0"/>
          </a:p>
        </p:txBody>
      </p:sp>
      <p:sp>
        <p:nvSpPr>
          <p:cNvPr id="28" name="Can 27"/>
          <p:cNvSpPr/>
          <p:nvPr/>
        </p:nvSpPr>
        <p:spPr>
          <a:xfrm>
            <a:off x="8340436" y="4114020"/>
            <a:ext cx="1932277" cy="1594053"/>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err="1" smtClean="0"/>
              <a:t>nonPoliceDiskLogical</a:t>
            </a:r>
            <a:endParaRPr lang="en-US" sz="900" dirty="0"/>
          </a:p>
        </p:txBody>
      </p:sp>
      <p:sp>
        <p:nvSpPr>
          <p:cNvPr id="29" name="TextBox 28"/>
          <p:cNvSpPr txBox="1"/>
          <p:nvPr/>
        </p:nvSpPr>
        <p:spPr>
          <a:xfrm>
            <a:off x="9001041" y="4663321"/>
            <a:ext cx="611065" cy="369332"/>
          </a:xfrm>
          <a:prstGeom prst="rect">
            <a:avLst/>
          </a:prstGeom>
          <a:noFill/>
        </p:spPr>
        <p:txBody>
          <a:bodyPr wrap="none" rtlCol="0">
            <a:spAutoFit/>
          </a:bodyPr>
          <a:lstStyle/>
          <a:p>
            <a:r>
              <a:rPr lang="en-US" dirty="0" smtClean="0"/>
              <a:t>DISK</a:t>
            </a:r>
            <a:endParaRPr lang="en-US" dirty="0"/>
          </a:p>
        </p:txBody>
      </p:sp>
      <p:sp>
        <p:nvSpPr>
          <p:cNvPr id="31" name="Rectangle 30"/>
          <p:cNvSpPr/>
          <p:nvPr/>
        </p:nvSpPr>
        <p:spPr>
          <a:xfrm>
            <a:off x="638627" y="6089590"/>
            <a:ext cx="6096000" cy="646331"/>
          </a:xfrm>
          <a:prstGeom prst="rect">
            <a:avLst/>
          </a:prstGeom>
        </p:spPr>
        <p:txBody>
          <a:bodyPr>
            <a:spAutoFit/>
          </a:bodyPr>
          <a:lstStyle/>
          <a:p>
            <a:r>
              <a:rPr lang="en-US" dirty="0"/>
              <a:t>https://www.justice.gov/sites/default/files/eoir/legacy/2009/03/04/IMMACT1990.pdf</a:t>
            </a:r>
          </a:p>
        </p:txBody>
      </p:sp>
      <p:sp>
        <p:nvSpPr>
          <p:cNvPr id="32" name="Rectangle 31"/>
          <p:cNvSpPr/>
          <p:nvPr/>
        </p:nvSpPr>
        <p:spPr>
          <a:xfrm>
            <a:off x="5839017" y="5131111"/>
            <a:ext cx="6096000" cy="1600438"/>
          </a:xfrm>
          <a:prstGeom prst="rect">
            <a:avLst/>
          </a:prstGeom>
        </p:spPr>
        <p:txBody>
          <a:bodyPr>
            <a:spAutoFit/>
          </a:bodyPr>
          <a:lstStyle/>
          <a:p>
            <a:r>
              <a:rPr lang="en-US" dirty="0"/>
              <a:t>(3) Relation to similar provision.--The provisions of his subsection supersede section 403 of </a:t>
            </a:r>
            <a:r>
              <a:rPr lang="en-US" sz="4000" b="1" dirty="0"/>
              <a:t>the Intelligence </a:t>
            </a:r>
            <a:r>
              <a:rPr lang="en-US" dirty="0"/>
              <a:t>Authorization Act, Fiscal Year 1991.</a:t>
            </a:r>
          </a:p>
        </p:txBody>
      </p:sp>
      <p:sp>
        <p:nvSpPr>
          <p:cNvPr id="33" name="Rectangle 32"/>
          <p:cNvSpPr/>
          <p:nvPr/>
        </p:nvSpPr>
        <p:spPr>
          <a:xfrm>
            <a:off x="9257265" y="5948077"/>
            <a:ext cx="2558201" cy="369332"/>
          </a:xfrm>
          <a:prstGeom prst="rect">
            <a:avLst/>
          </a:prstGeom>
        </p:spPr>
        <p:txBody>
          <a:bodyPr wrap="none">
            <a:spAutoFit/>
          </a:bodyPr>
          <a:lstStyle/>
          <a:p>
            <a:r>
              <a:rPr lang="en-US" dirty="0"/>
              <a:t>(d) Treatment of Children</a:t>
            </a:r>
          </a:p>
        </p:txBody>
      </p:sp>
      <p:sp>
        <p:nvSpPr>
          <p:cNvPr id="34" name="Rectangle 33"/>
          <p:cNvSpPr/>
          <p:nvPr/>
        </p:nvSpPr>
        <p:spPr>
          <a:xfrm>
            <a:off x="9507739" y="6089590"/>
            <a:ext cx="2684261" cy="369332"/>
          </a:xfrm>
          <a:prstGeom prst="rect">
            <a:avLst/>
          </a:prstGeom>
        </p:spPr>
        <p:txBody>
          <a:bodyPr wrap="none">
            <a:spAutoFit/>
          </a:bodyPr>
          <a:lstStyle/>
          <a:p>
            <a:r>
              <a:rPr lang="en-US" dirty="0"/>
              <a:t>immigrant visa to the alien</a:t>
            </a:r>
          </a:p>
        </p:txBody>
      </p:sp>
      <p:sp>
        <p:nvSpPr>
          <p:cNvPr id="35" name="Rectangle 34"/>
          <p:cNvSpPr/>
          <p:nvPr/>
        </p:nvSpPr>
        <p:spPr>
          <a:xfrm>
            <a:off x="5839017" y="4547354"/>
            <a:ext cx="6096000" cy="646331"/>
          </a:xfrm>
          <a:prstGeom prst="rect">
            <a:avLst/>
          </a:prstGeom>
        </p:spPr>
        <p:txBody>
          <a:bodyPr>
            <a:spAutoFit/>
          </a:bodyPr>
          <a:lstStyle/>
          <a:p>
            <a:r>
              <a:rPr lang="en-US" dirty="0"/>
              <a:t>r </a:t>
            </a:r>
            <a:r>
              <a:rPr lang="en-US" b="1" dirty="0" smtClean="0"/>
              <a:t>intelligence</a:t>
            </a:r>
            <a:r>
              <a:rPr lang="en-US" dirty="0" smtClean="0"/>
              <a:t> </a:t>
            </a:r>
            <a:r>
              <a:rPr lang="en-US" dirty="0"/>
              <a:t>activity of a law enforcement agency of the United States,</a:t>
            </a:r>
          </a:p>
        </p:txBody>
      </p:sp>
      <p:sp>
        <p:nvSpPr>
          <p:cNvPr id="36" name="Rectangle 35"/>
          <p:cNvSpPr/>
          <p:nvPr/>
        </p:nvSpPr>
        <p:spPr>
          <a:xfrm>
            <a:off x="4121973" y="4256643"/>
            <a:ext cx="6096000" cy="923330"/>
          </a:xfrm>
          <a:prstGeom prst="rect">
            <a:avLst/>
          </a:prstGeom>
        </p:spPr>
        <p:txBody>
          <a:bodyPr>
            <a:spAutoFit/>
          </a:bodyPr>
          <a:lstStyle/>
          <a:p>
            <a:r>
              <a:rPr lang="en-US" dirty="0"/>
              <a:t>(3) Relation to similar provision.--The provisions of his subsection supersede section 403 of </a:t>
            </a:r>
            <a:r>
              <a:rPr lang="en-US" b="1" dirty="0"/>
              <a:t>the Intelligence </a:t>
            </a:r>
            <a:r>
              <a:rPr lang="en-US" dirty="0"/>
              <a:t>Authorization Act, Fiscal Year 1991.</a:t>
            </a:r>
          </a:p>
        </p:txBody>
      </p:sp>
      <p:sp>
        <p:nvSpPr>
          <p:cNvPr id="37" name="Rectangle 36"/>
          <p:cNvSpPr/>
          <p:nvPr/>
        </p:nvSpPr>
        <p:spPr>
          <a:xfrm>
            <a:off x="3292797" y="4918413"/>
            <a:ext cx="6096000" cy="646331"/>
          </a:xfrm>
          <a:prstGeom prst="rect">
            <a:avLst/>
          </a:prstGeom>
        </p:spPr>
        <p:txBody>
          <a:bodyPr>
            <a:spAutoFit/>
          </a:bodyPr>
          <a:lstStyle/>
          <a:p>
            <a:r>
              <a:rPr lang="en-US" dirty="0"/>
              <a:t>https://www.justice.gov/sites/default/files/eoir/legacy/2009/03/04/IMMACT1990.pdf</a:t>
            </a:r>
          </a:p>
        </p:txBody>
      </p:sp>
      <p:sp>
        <p:nvSpPr>
          <p:cNvPr id="39" name="Rectangle 38"/>
          <p:cNvSpPr/>
          <p:nvPr/>
        </p:nvSpPr>
        <p:spPr>
          <a:xfrm>
            <a:off x="3477253" y="6194705"/>
            <a:ext cx="3965253" cy="369332"/>
          </a:xfrm>
          <a:prstGeom prst="rect">
            <a:avLst/>
          </a:prstGeom>
        </p:spPr>
        <p:txBody>
          <a:bodyPr wrap="none">
            <a:spAutoFit/>
          </a:bodyPr>
          <a:lstStyle/>
          <a:p>
            <a:r>
              <a:rPr lang="en-US" dirty="0"/>
              <a:t>Central Intelligence Agency Act of 1949. </a:t>
            </a:r>
          </a:p>
        </p:txBody>
      </p:sp>
    </p:spTree>
    <p:extLst>
      <p:ext uri="{BB962C8B-B14F-4D97-AF65-F5344CB8AC3E}">
        <p14:creationId xmlns:p14="http://schemas.microsoft.com/office/powerpoint/2010/main" val="2259694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92727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 name="Rectangle 4"/>
          <p:cNvSpPr/>
          <p:nvPr/>
        </p:nvSpPr>
        <p:spPr>
          <a:xfrm>
            <a:off x="0" y="927279"/>
            <a:ext cx="12192000" cy="40139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Development</a:t>
            </a:r>
            <a:endParaRPr lang="en-US" dirty="0"/>
          </a:p>
        </p:txBody>
      </p:sp>
      <p:pic>
        <p:nvPicPr>
          <p:cNvPr id="2" name="Picture 1"/>
          <p:cNvPicPr>
            <a:picLocks noChangeAspect="1"/>
          </p:cNvPicPr>
          <p:nvPr/>
        </p:nvPicPr>
        <p:blipFill>
          <a:blip r:embed="rId2"/>
          <a:stretch>
            <a:fillRect/>
          </a:stretch>
        </p:blipFill>
        <p:spPr>
          <a:xfrm>
            <a:off x="1411672" y="1648714"/>
            <a:ext cx="9222900" cy="4867921"/>
          </a:xfrm>
          <a:prstGeom prst="rect">
            <a:avLst/>
          </a:prstGeom>
        </p:spPr>
      </p:pic>
      <p:sp>
        <p:nvSpPr>
          <p:cNvPr id="3" name="TextBox 2"/>
          <p:cNvSpPr txBox="1"/>
          <p:nvPr/>
        </p:nvSpPr>
        <p:spPr>
          <a:xfrm>
            <a:off x="819651" y="6356936"/>
            <a:ext cx="1832553" cy="215444"/>
          </a:xfrm>
          <a:prstGeom prst="rect">
            <a:avLst/>
          </a:prstGeom>
          <a:noFill/>
        </p:spPr>
        <p:txBody>
          <a:bodyPr wrap="none" rtlCol="0">
            <a:spAutoFit/>
          </a:bodyPr>
          <a:lstStyle/>
          <a:p>
            <a:r>
              <a:rPr lang="en-US" sz="800" dirty="0" smtClean="0"/>
              <a:t>nonPoliceNSA.</a:t>
            </a:r>
            <a:r>
              <a:rPr lang="en-US" sz="800" dirty="0" err="1" smtClean="0"/>
              <a:t>avgnonPOliceTexas</a:t>
            </a:r>
            <a:r>
              <a:rPr lang="en-US" sz="800" dirty="0" smtClean="0"/>
              <a:t>.!</a:t>
            </a:r>
            <a:r>
              <a:rPr lang="en-US" sz="800" dirty="0" err="1" smtClean="0"/>
              <a:t>eval</a:t>
            </a:r>
            <a:endParaRPr lang="en-US" sz="800" dirty="0"/>
          </a:p>
        </p:txBody>
      </p:sp>
      <p:sp>
        <p:nvSpPr>
          <p:cNvPr id="6" name="TextBox 5"/>
          <p:cNvSpPr txBox="1"/>
          <p:nvPr/>
        </p:nvSpPr>
        <p:spPr>
          <a:xfrm>
            <a:off x="352857" y="6070270"/>
            <a:ext cx="466794" cy="215444"/>
          </a:xfrm>
          <a:prstGeom prst="rect">
            <a:avLst/>
          </a:prstGeom>
          <a:solidFill>
            <a:schemeClr val="accent4"/>
          </a:solidFill>
        </p:spPr>
        <p:txBody>
          <a:bodyPr wrap="none" rtlCol="0">
            <a:spAutoFit/>
          </a:bodyPr>
          <a:lstStyle/>
          <a:p>
            <a:r>
              <a:rPr lang="en-US" sz="800" dirty="0" smtClean="0"/>
              <a:t>NOTE: </a:t>
            </a:r>
            <a:endParaRPr lang="en-US" sz="800" dirty="0"/>
          </a:p>
        </p:txBody>
      </p:sp>
      <p:sp>
        <p:nvSpPr>
          <p:cNvPr id="7" name="TextBox 6"/>
          <p:cNvSpPr txBox="1"/>
          <p:nvPr/>
        </p:nvSpPr>
        <p:spPr>
          <a:xfrm>
            <a:off x="3317103" y="6262720"/>
            <a:ext cx="3669594" cy="507831"/>
          </a:xfrm>
          <a:prstGeom prst="rect">
            <a:avLst/>
          </a:prstGeom>
          <a:noFill/>
        </p:spPr>
        <p:txBody>
          <a:bodyPr wrap="none" rtlCol="0">
            <a:spAutoFit/>
          </a:bodyPr>
          <a:lstStyle/>
          <a:p>
            <a:r>
              <a:rPr lang="en-US" sz="900" strike="sngStrike" dirty="0" smtClean="0"/>
              <a:t>I am putting the daily java code on disk in web archive(IBM format)</a:t>
            </a:r>
          </a:p>
          <a:p>
            <a:r>
              <a:rPr lang="en-US" dirty="0" smtClean="0"/>
              <a:t>DEFENIT INTELLIGENCE !H1B-1D8723</a:t>
            </a:r>
            <a:endParaRPr lang="en-US" dirty="0"/>
          </a:p>
        </p:txBody>
      </p:sp>
      <p:sp>
        <p:nvSpPr>
          <p:cNvPr id="8" name="TextBox 7"/>
          <p:cNvSpPr txBox="1"/>
          <p:nvPr/>
        </p:nvSpPr>
        <p:spPr>
          <a:xfrm>
            <a:off x="2652204" y="5036457"/>
            <a:ext cx="2590966" cy="584775"/>
          </a:xfrm>
          <a:prstGeom prst="rect">
            <a:avLst/>
          </a:prstGeom>
          <a:noFill/>
        </p:spPr>
        <p:txBody>
          <a:bodyPr wrap="none" rtlCol="0">
            <a:spAutoFit/>
          </a:bodyPr>
          <a:lstStyle/>
          <a:p>
            <a:r>
              <a:rPr lang="en-US" sz="3200" b="1" dirty="0" smtClean="0"/>
              <a:t>8</a:t>
            </a:r>
            <a:r>
              <a:rPr lang="en-US" sz="3200" dirty="0" smtClean="0"/>
              <a:t>/7000 words </a:t>
            </a:r>
            <a:endParaRPr lang="en-US" sz="3200" dirty="0"/>
          </a:p>
        </p:txBody>
      </p:sp>
      <p:cxnSp>
        <p:nvCxnSpPr>
          <p:cNvPr id="10" name="Straight Connector 9"/>
          <p:cNvCxnSpPr>
            <a:endCxn id="8" idx="3"/>
          </p:cNvCxnSpPr>
          <p:nvPr/>
        </p:nvCxnSpPr>
        <p:spPr>
          <a:xfrm>
            <a:off x="3317103" y="5328844"/>
            <a:ext cx="1926067" cy="1"/>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0311919" y="5596116"/>
            <a:ext cx="1503938" cy="707886"/>
          </a:xfrm>
          <a:prstGeom prst="rect">
            <a:avLst/>
          </a:prstGeom>
          <a:noFill/>
        </p:spPr>
        <p:txBody>
          <a:bodyPr wrap="none" rtlCol="0">
            <a:spAutoFit/>
          </a:bodyPr>
          <a:lstStyle/>
          <a:p>
            <a:r>
              <a:rPr lang="en-US" sz="800" dirty="0" smtClean="0"/>
              <a:t>0.1 fine 2000</a:t>
            </a:r>
          </a:p>
          <a:p>
            <a:r>
              <a:rPr lang="en-US" sz="800" strike="sngStrike" dirty="0" err="1" smtClean="0"/>
              <a:t>Outsouceing</a:t>
            </a:r>
            <a:endParaRPr lang="en-US" sz="800" strike="sngStrike" dirty="0" smtClean="0"/>
          </a:p>
          <a:p>
            <a:endParaRPr lang="en-US" sz="800" dirty="0" smtClean="0"/>
          </a:p>
          <a:p>
            <a:r>
              <a:rPr lang="en-US" sz="800" dirty="0" smtClean="0"/>
              <a:t>2006 </a:t>
            </a:r>
            <a:r>
              <a:rPr lang="en-US" sz="800" strike="sngStrike" dirty="0" err="1" smtClean="0"/>
              <a:t>Insourceing</a:t>
            </a:r>
            <a:endParaRPr lang="en-US" sz="800" strike="sngStrike" dirty="0" smtClean="0"/>
          </a:p>
          <a:p>
            <a:r>
              <a:rPr lang="en-US" sz="800" dirty="0" smtClean="0"/>
              <a:t>2016 </a:t>
            </a:r>
            <a:r>
              <a:rPr lang="en-US" sz="800" strike="sngStrike" dirty="0" smtClean="0"/>
              <a:t>web2.0 many applications</a:t>
            </a:r>
          </a:p>
        </p:txBody>
      </p:sp>
      <p:sp>
        <p:nvSpPr>
          <p:cNvPr id="12" name="Rectangle 11"/>
          <p:cNvSpPr/>
          <p:nvPr/>
        </p:nvSpPr>
        <p:spPr>
          <a:xfrm>
            <a:off x="9216571" y="1915886"/>
            <a:ext cx="2599286" cy="181428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flipV="1">
            <a:off x="9216571" y="1919221"/>
            <a:ext cx="2628314" cy="1378857"/>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0311919" y="1361735"/>
            <a:ext cx="1880081" cy="55415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ATOMCLOCK</a:t>
            </a:r>
            <a:endParaRPr lang="en-US" dirty="0"/>
          </a:p>
        </p:txBody>
      </p:sp>
      <p:sp>
        <p:nvSpPr>
          <p:cNvPr id="15" name="Can 14"/>
          <p:cNvSpPr/>
          <p:nvPr/>
        </p:nvSpPr>
        <p:spPr>
          <a:xfrm>
            <a:off x="8302171" y="2864354"/>
            <a:ext cx="1378858" cy="12141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DOCS</a:t>
            </a:r>
            <a:endParaRPr lang="en-US" dirty="0"/>
          </a:p>
        </p:txBody>
      </p:sp>
      <p:sp>
        <p:nvSpPr>
          <p:cNvPr id="16" name="Can 15"/>
          <p:cNvSpPr/>
          <p:nvPr/>
        </p:nvSpPr>
        <p:spPr>
          <a:xfrm>
            <a:off x="9826785" y="3150463"/>
            <a:ext cx="1378858" cy="12141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DOCS</a:t>
            </a:r>
            <a:endParaRPr lang="en-US" dirty="0"/>
          </a:p>
        </p:txBody>
      </p:sp>
      <p:sp>
        <p:nvSpPr>
          <p:cNvPr id="17" name="Can 16"/>
          <p:cNvSpPr/>
          <p:nvPr/>
        </p:nvSpPr>
        <p:spPr>
          <a:xfrm>
            <a:off x="10707450" y="3282256"/>
            <a:ext cx="1378858" cy="121416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DOCS</a:t>
            </a:r>
            <a:endParaRPr lang="en-US" dirty="0"/>
          </a:p>
        </p:txBody>
      </p:sp>
      <p:sp>
        <p:nvSpPr>
          <p:cNvPr id="18" name="TextBox 17"/>
          <p:cNvSpPr txBox="1"/>
          <p:nvPr/>
        </p:nvSpPr>
        <p:spPr>
          <a:xfrm>
            <a:off x="10842828" y="3667603"/>
            <a:ext cx="1213794" cy="246221"/>
          </a:xfrm>
          <a:prstGeom prst="rect">
            <a:avLst/>
          </a:prstGeom>
          <a:noFill/>
        </p:spPr>
        <p:txBody>
          <a:bodyPr wrap="none" rtlCol="0">
            <a:spAutoFit/>
          </a:bodyPr>
          <a:lstStyle/>
          <a:p>
            <a:r>
              <a:rPr lang="en-US" sz="1000" dirty="0" smtClean="0"/>
              <a:t>V2:FBI:KIDNAPPING</a:t>
            </a:r>
            <a:endParaRPr lang="en-US" sz="1000" dirty="0"/>
          </a:p>
        </p:txBody>
      </p:sp>
      <p:pic>
        <p:nvPicPr>
          <p:cNvPr id="19" name="Picture 18"/>
          <p:cNvPicPr>
            <a:picLocks noChangeAspect="1"/>
          </p:cNvPicPr>
          <p:nvPr/>
        </p:nvPicPr>
        <p:blipFill>
          <a:blip r:embed="rId3"/>
          <a:stretch>
            <a:fillRect/>
          </a:stretch>
        </p:blipFill>
        <p:spPr>
          <a:xfrm>
            <a:off x="8330519" y="1698648"/>
            <a:ext cx="1772104" cy="994904"/>
          </a:xfrm>
          <a:prstGeom prst="rect">
            <a:avLst/>
          </a:prstGeom>
        </p:spPr>
      </p:pic>
      <p:sp>
        <p:nvSpPr>
          <p:cNvPr id="20" name="TextBox 19"/>
          <p:cNvSpPr txBox="1"/>
          <p:nvPr/>
        </p:nvSpPr>
        <p:spPr>
          <a:xfrm>
            <a:off x="5055983" y="1328671"/>
            <a:ext cx="2460866" cy="369332"/>
          </a:xfrm>
          <a:prstGeom prst="rect">
            <a:avLst/>
          </a:prstGeom>
          <a:noFill/>
        </p:spPr>
        <p:txBody>
          <a:bodyPr wrap="none" rtlCol="0">
            <a:spAutoFit/>
          </a:bodyPr>
          <a:lstStyle/>
          <a:p>
            <a:r>
              <a:rPr lang="en-US" b="1" dirty="0" smtClean="0"/>
              <a:t>CONFIDENTIAL !1D8723</a:t>
            </a:r>
            <a:endParaRPr lang="en-US" b="1" dirty="0"/>
          </a:p>
        </p:txBody>
      </p:sp>
    </p:spTree>
    <p:extLst>
      <p:ext uri="{BB962C8B-B14F-4D97-AF65-F5344CB8AC3E}">
        <p14:creationId xmlns:p14="http://schemas.microsoft.com/office/powerpoint/2010/main" val="27824488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3023</Words>
  <Application>Microsoft Office PowerPoint</Application>
  <PresentationFormat>Widescreen</PresentationFormat>
  <Paragraphs>573</Paragraphs>
  <Slides>24</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4" baseType="lpstr">
      <vt:lpstr>Arial</vt:lpstr>
      <vt:lpstr>Calibri</vt:lpstr>
      <vt:lpstr>Calibri Light</vt:lpstr>
      <vt:lpstr>Cooper Hewitt</vt:lpstr>
      <vt:lpstr>georgia</vt:lpstr>
      <vt:lpstr>Lato</vt:lpstr>
      <vt:lpstr>Poppins</vt:lpstr>
      <vt:lpstr>Roboto</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Tarrant County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User_Kiosk_LL_Public</dc:creator>
  <cp:lastModifiedBy>User_Kiosk_LL_Public</cp:lastModifiedBy>
  <cp:revision>43</cp:revision>
  <dcterms:created xsi:type="dcterms:W3CDTF">2023-10-20T17:09:16Z</dcterms:created>
  <dcterms:modified xsi:type="dcterms:W3CDTF">2023-10-24T20:49:42Z</dcterms:modified>
</cp:coreProperties>
</file>